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4" r:id="rId4"/>
    <p:sldMasterId id="2147484285" r:id="rId5"/>
    <p:sldMasterId id="2147483648" r:id="rId6"/>
  </p:sldMasterIdLst>
  <p:notesMasterIdLst>
    <p:notesMasterId r:id="rId53"/>
  </p:notesMasterIdLst>
  <p:handoutMasterIdLst>
    <p:handoutMasterId r:id="rId54"/>
  </p:handoutMasterIdLst>
  <p:sldIdLst>
    <p:sldId id="338" r:id="rId7"/>
    <p:sldId id="786" r:id="rId8"/>
    <p:sldId id="789" r:id="rId9"/>
    <p:sldId id="331" r:id="rId10"/>
    <p:sldId id="332" r:id="rId11"/>
    <p:sldId id="356" r:id="rId12"/>
    <p:sldId id="351" r:id="rId13"/>
    <p:sldId id="462" r:id="rId14"/>
    <p:sldId id="457" r:id="rId15"/>
    <p:sldId id="465" r:id="rId16"/>
    <p:sldId id="466" r:id="rId17"/>
    <p:sldId id="467" r:id="rId18"/>
    <p:sldId id="468" r:id="rId19"/>
    <p:sldId id="469" r:id="rId20"/>
    <p:sldId id="470" r:id="rId21"/>
    <p:sldId id="471" r:id="rId22"/>
    <p:sldId id="475" r:id="rId23"/>
    <p:sldId id="461" r:id="rId24"/>
    <p:sldId id="460" r:id="rId25"/>
    <p:sldId id="463" r:id="rId26"/>
    <p:sldId id="459" r:id="rId27"/>
    <p:sldId id="458" r:id="rId28"/>
    <p:sldId id="474" r:id="rId29"/>
    <p:sldId id="472" r:id="rId30"/>
    <p:sldId id="456" r:id="rId31"/>
    <p:sldId id="455" r:id="rId32"/>
    <p:sldId id="454" r:id="rId33"/>
    <p:sldId id="453" r:id="rId34"/>
    <p:sldId id="452" r:id="rId35"/>
    <p:sldId id="451" r:id="rId36"/>
    <p:sldId id="450" r:id="rId37"/>
    <p:sldId id="449" r:id="rId38"/>
    <p:sldId id="448" r:id="rId39"/>
    <p:sldId id="473" r:id="rId40"/>
    <p:sldId id="447" r:id="rId41"/>
    <p:sldId id="446" r:id="rId42"/>
    <p:sldId id="445" r:id="rId43"/>
    <p:sldId id="444" r:id="rId44"/>
    <p:sldId id="443" r:id="rId45"/>
    <p:sldId id="442" r:id="rId46"/>
    <p:sldId id="441" r:id="rId47"/>
    <p:sldId id="345" r:id="rId48"/>
    <p:sldId id="464" r:id="rId49"/>
    <p:sldId id="790" r:id="rId50"/>
    <p:sldId id="347" r:id="rId51"/>
    <p:sldId id="785" r:id="rId52"/>
  </p:sldIdLst>
  <p:sldSz cx="12192000" cy="6858000"/>
  <p:notesSz cx="6858000" cy="9144000"/>
  <p:custDataLst>
    <p:tags r:id="rId55"/>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616"/>
    <a:srgbClr val="EF4B25"/>
    <a:srgbClr val="007767"/>
    <a:srgbClr val="036A38"/>
    <a:srgbClr val="721F5D"/>
    <a:srgbClr val="66B948"/>
    <a:srgbClr val="4A082E"/>
    <a:srgbClr val="A95124"/>
    <a:srgbClr val="67746D"/>
    <a:srgbClr val="629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69" autoAdjust="0"/>
  </p:normalViewPr>
  <p:slideViewPr>
    <p:cSldViewPr snapToGrid="0">
      <p:cViewPr varScale="1">
        <p:scale>
          <a:sx n="59" d="100"/>
          <a:sy n="59" d="100"/>
        </p:scale>
        <p:origin x="1662"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atin typeface="Arial" panose="020B0604020202020204" pitchFamily="34" charset="0"/>
              </a:rPr>
              <a:t>RA101 WBSCM Getting Started Part I</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10/16/2023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en-US"/>
              <a:t>RA101 WBSCM Getting Started Part I</a:t>
            </a: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16/10/2023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bscmntrn.wbscm.usd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6AFD2576-9FCB-5FC6-DB6F-0FE85E0CB646}"/>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12A4785-5316-1910-C651-027409647AEB}"/>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68B31182-DC12-37B7-94C2-DBEFB329FD8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2A94CBA-89E9-6028-7BB8-6134F61CA257}"/>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85772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0CA874DA-E4EB-B208-6E09-5A85AE3AF6B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548EA00-F689-4188-2A46-A49FFE496C7C}"/>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22373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CF352A32-D037-A28D-6A3F-86A0B5192890}"/>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6628F91-20AD-5F25-D184-600AA7A60B1B}"/>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401598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TRAINER NOTE-IMPORTANT NOTE:</a:t>
            </a:r>
          </a:p>
          <a:p>
            <a:pPr marL="171450" indent="-171450">
              <a:buFont typeface="Arial" panose="020B0604020202020204" pitchFamily="34" charset="0"/>
              <a:buChar char="•"/>
            </a:pPr>
            <a:r>
              <a:rPr lang="en-US" b="1">
                <a:latin typeface="Arial"/>
                <a:cs typeface="Arial"/>
              </a:rPr>
              <a:t>Latest versions of Chrome will change over time.  </a:t>
            </a:r>
          </a:p>
          <a:p>
            <a:pPr marL="171450" indent="-171450">
              <a:buFont typeface="Arial" panose="020B0604020202020204" pitchFamily="34" charset="0"/>
              <a:buChar char="•"/>
            </a:pPr>
            <a:r>
              <a:rPr lang="en-US" b="1">
                <a:latin typeface="Arial"/>
                <a:cs typeface="Arial"/>
              </a:rPr>
              <a:t>This screenshot will not show the most up to date version number of Chrome, this number will change with every update.</a:t>
            </a: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C681873F-B646-8D5D-D37F-2018E405728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34DE86B-9234-B2D6-AB49-6013A1E6A609}"/>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71102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F34B9201-B900-DEB6-A2D0-5076B8BC61B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4210217-8045-0661-1DBD-0DF57FE47396}"/>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203416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16</a:t>
            </a:fld>
            <a:endParaRPr lang="id-ID"/>
          </a:p>
        </p:txBody>
      </p:sp>
      <p:sp>
        <p:nvSpPr>
          <p:cNvPr id="5" name="Footer Placeholder 4">
            <a:extLst>
              <a:ext uri="{FF2B5EF4-FFF2-40B4-BE49-F238E27FC236}">
                <a16:creationId xmlns:a16="http://schemas.microsoft.com/office/drawing/2014/main" id="{A171E581-9A23-31EF-C9E5-01FE67641607}"/>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33A87F3-21C1-564F-9DB3-0D7884E38A48}"/>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91928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17</a:t>
            </a:fld>
            <a:endParaRPr lang="id-ID"/>
          </a:p>
        </p:txBody>
      </p:sp>
    </p:spTree>
    <p:extLst>
      <p:ext uri="{BB962C8B-B14F-4D97-AF65-F5344CB8AC3E}">
        <p14:creationId xmlns:p14="http://schemas.microsoft.com/office/powerpoint/2010/main" val="216767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You do not have to login </a:t>
            </a:r>
            <a:endParaRPr lang="en-US" b="1" dirty="0">
              <a:latin typeface="Arial"/>
              <a:cs typeface="Arial"/>
            </a:endParaRPr>
          </a:p>
          <a:p>
            <a:endParaRPr lang="en-US" b="1" dirty="0">
              <a:latin typeface="Arial"/>
              <a:cs typeface="Arial"/>
            </a:endParaRPr>
          </a:p>
          <a:p>
            <a:endParaRPr lang="en-US" b="1" dirty="0">
              <a:latin typeface="Arial"/>
              <a:cs typeface="Arial"/>
            </a:endParaRPr>
          </a:p>
          <a:p>
            <a:r>
              <a:rPr lang="en-US" b="1" dirty="0">
                <a:latin typeface="Arial"/>
                <a:cs typeface="Arial"/>
              </a:rPr>
              <a:t>Type web address into browser for bookmarking WBSCM Training Environment</a:t>
            </a:r>
            <a:endParaRPr lang="en-US" dirty="0">
              <a:latin typeface="Arial"/>
              <a:cs typeface="Arial"/>
            </a:endParaRPr>
          </a:p>
          <a:p>
            <a:r>
              <a:rPr lang="en-US" b="1" dirty="0">
                <a:hlinkClick r:id="rId3"/>
              </a:rPr>
              <a:t>wbscmntrn.wbscm.usda.gov</a:t>
            </a:r>
            <a:endParaRPr lang="en-US" dirty="0"/>
          </a:p>
          <a:p>
            <a:endParaRPr lang="en-US" dirty="0"/>
          </a:p>
          <a:p>
            <a:r>
              <a:rPr lang="en-US" b="1" dirty="0"/>
              <a:t>Users WILL NOT LOG IN during this module. Bookmarking website does not require log in.</a:t>
            </a:r>
            <a:endParaRPr lang="en-US" dirty="0"/>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FD306F4A-5582-BB97-1B21-A04E7F25636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A9EBDA5-FC30-2C88-1F03-1092EF4ADDD1}"/>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278562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Follow directions on slides to bookmark WBSCM training environment.</a:t>
            </a:r>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C772D64F-AD78-F000-F152-90C3DD1B39B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C50F7A9-0BAD-73F7-98DC-C56050E871E1}"/>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55490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Name the bookmark: Type </a:t>
            </a:r>
            <a:r>
              <a:rPr lang="en-US" b="1">
                <a:latin typeface="Arial"/>
                <a:cs typeface="Arial"/>
              </a:rPr>
              <a:t>"WBSCM Training Environment" into the Name field.</a:t>
            </a:r>
            <a:endParaRPr lang="en-US">
              <a:latin typeface="Arial"/>
              <a:ea typeface="Calibri"/>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5BA681D5-CE7E-7789-A88F-538EECA8806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A6E0F95-9C1C-7155-4704-943922B9BFF3}"/>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25167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Image: https://www.harding.edu/academics/colleges-departments/education/graduate-programs/mental-health-wellness-programs/assets/images/slider_clinical_mental_health.jpg</a:t>
            </a:r>
          </a:p>
        </p:txBody>
      </p:sp>
      <p:sp>
        <p:nvSpPr>
          <p:cNvPr id="4" name="Slide Number Placeholder 3"/>
          <p:cNvSpPr>
            <a:spLocks noGrp="1"/>
          </p:cNvSpPr>
          <p:nvPr>
            <p:ph type="sldNum" sz="quarter" idx="5"/>
          </p:nvPr>
        </p:nvSpPr>
        <p:spPr/>
        <p:txBody>
          <a:bodyPr/>
          <a:lstStyle/>
          <a:p>
            <a:fld id="{7CA3AE7D-D00C-4FD1-BFA5-ACC68E164876}" type="slidenum">
              <a:rPr lang="id-ID" smtClean="0"/>
              <a:pPr/>
              <a:t>3</a:t>
            </a:fld>
            <a:endParaRPr lang="id-ID"/>
          </a:p>
        </p:txBody>
      </p:sp>
      <p:sp>
        <p:nvSpPr>
          <p:cNvPr id="5" name="Footer Placeholder 4">
            <a:extLst>
              <a:ext uri="{FF2B5EF4-FFF2-40B4-BE49-F238E27FC236}">
                <a16:creationId xmlns:a16="http://schemas.microsoft.com/office/drawing/2014/main" id="{31C5F3B7-85A1-A4D7-B648-C7CEC22BCB3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7E66F73-11C7-33A8-2E21-0EDEA047A8DC}"/>
              </a:ext>
            </a:extLst>
          </p:cNvPr>
          <p:cNvSpPr>
            <a:spLocks noGrp="1"/>
          </p:cNvSpPr>
          <p:nvPr>
            <p:ph type="hdr" sz="quarter"/>
          </p:nvPr>
        </p:nvSpPr>
        <p:spPr/>
        <p:txBody>
          <a:bodyPr/>
          <a:lstStyle/>
          <a:p>
            <a:r>
              <a:rPr lang="en-US"/>
              <a:t>RA103 WBSCM Requisitions Part I</a:t>
            </a:r>
            <a:endParaRPr lang="id-ID"/>
          </a:p>
        </p:txBody>
      </p:sp>
    </p:spTree>
    <p:extLst>
      <p:ext uri="{BB962C8B-B14F-4D97-AF65-F5344CB8AC3E}">
        <p14:creationId xmlns:p14="http://schemas.microsoft.com/office/powerpoint/2010/main" val="3192238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21</a:t>
            </a:fld>
            <a:endParaRPr lang="id-ID"/>
          </a:p>
        </p:txBody>
      </p:sp>
    </p:spTree>
    <p:extLst>
      <p:ext uri="{BB962C8B-B14F-4D97-AF65-F5344CB8AC3E}">
        <p14:creationId xmlns:p14="http://schemas.microsoft.com/office/powerpoint/2010/main" val="3600262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can drag bookmark icon to be placed in a prominent position under the web address bar.</a:t>
            </a:r>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98383B84-6647-CDC9-636E-79501ED6A8B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D62C31F-75D4-5BE6-9EDA-CFF08BCE5461}"/>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84455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TRAINER NOTE-IMPORTANT</a:t>
            </a:r>
          </a:p>
          <a:p>
            <a:r>
              <a:rPr lang="en-US" b="1"/>
              <a:t>Enabling Pop-Ups is a function that is</a:t>
            </a:r>
            <a:r>
              <a:rPr lang="en-US" b="1" i="1" u="sng"/>
              <a:t> necessary </a:t>
            </a:r>
            <a:r>
              <a:rPr lang="en-US" b="1"/>
              <a:t>to make WBSCM work properly. This function is vital to successfully submit requests in WBSCM</a:t>
            </a:r>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23</a:t>
            </a:fld>
            <a:endParaRPr lang="id-ID"/>
          </a:p>
        </p:txBody>
      </p:sp>
    </p:spTree>
    <p:extLst>
      <p:ext uri="{BB962C8B-B14F-4D97-AF65-F5344CB8AC3E}">
        <p14:creationId xmlns:p14="http://schemas.microsoft.com/office/powerpoint/2010/main" val="344202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Follow the directions on the slides to enable pop-ups/disable pop up blocker.</a:t>
            </a: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73B868B3-15F3-6B30-A240-B68318287938}"/>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85E5E36-8C9B-6C59-507C-070A89B886CF}"/>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2169055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DCBA7E9E-810D-A5FC-45DF-43065792D377}"/>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D651C60F-4E26-D6EF-19DC-FC3C8D9BE2D4}"/>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85395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26</a:t>
            </a:fld>
            <a:endParaRPr lang="id-ID"/>
          </a:p>
        </p:txBody>
      </p:sp>
    </p:spTree>
    <p:extLst>
      <p:ext uri="{BB962C8B-B14F-4D97-AF65-F5344CB8AC3E}">
        <p14:creationId xmlns:p14="http://schemas.microsoft.com/office/powerpoint/2010/main" val="4073820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27</a:t>
            </a:fld>
            <a:endParaRPr lang="id-ID"/>
          </a:p>
        </p:txBody>
      </p:sp>
    </p:spTree>
    <p:extLst>
      <p:ext uri="{BB962C8B-B14F-4D97-AF65-F5344CB8AC3E}">
        <p14:creationId xmlns:p14="http://schemas.microsoft.com/office/powerpoint/2010/main" val="427741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28</a:t>
            </a:fld>
            <a:endParaRPr lang="id-ID"/>
          </a:p>
        </p:txBody>
      </p:sp>
    </p:spTree>
    <p:extLst>
      <p:ext uri="{BB962C8B-B14F-4D97-AF65-F5344CB8AC3E}">
        <p14:creationId xmlns:p14="http://schemas.microsoft.com/office/powerpoint/2010/main" val="96719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29</a:t>
            </a:fld>
            <a:endParaRPr lang="id-ID"/>
          </a:p>
        </p:txBody>
      </p:sp>
    </p:spTree>
    <p:extLst>
      <p:ext uri="{BB962C8B-B14F-4D97-AF65-F5344CB8AC3E}">
        <p14:creationId xmlns:p14="http://schemas.microsoft.com/office/powerpoint/2010/main" val="2061292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Arial"/>
              </a:rPr>
              <a:t>TDA encourages users choosing Option 2 to promote more control over site redirects and pop-ups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30</a:t>
            </a:fld>
            <a:endParaRPr lang="id-ID"/>
          </a:p>
        </p:txBody>
      </p:sp>
      <p:sp>
        <p:nvSpPr>
          <p:cNvPr id="5" name="Footer Placeholder 4">
            <a:extLst>
              <a:ext uri="{FF2B5EF4-FFF2-40B4-BE49-F238E27FC236}">
                <a16:creationId xmlns:a16="http://schemas.microsoft.com/office/drawing/2014/main" id="{F7156115-6B59-237D-387C-6ACA4361298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91AC375-2093-756E-959D-60EE854543AA}"/>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85130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a:t>
            </a:fld>
            <a:endParaRPr lang="id-ID"/>
          </a:p>
        </p:txBody>
      </p:sp>
    </p:spTree>
    <p:extLst>
      <p:ext uri="{BB962C8B-B14F-4D97-AF65-F5344CB8AC3E}">
        <p14:creationId xmlns:p14="http://schemas.microsoft.com/office/powerpoint/2010/main" val="2501462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Arial"/>
              </a:rPr>
              <a:t>Scroll down to the bottom of Google Chrome browser/screen to Allowed to Send Pop-Ups and Use Redirects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31</a:t>
            </a:fld>
            <a:endParaRPr lang="id-ID"/>
          </a:p>
        </p:txBody>
      </p:sp>
      <p:sp>
        <p:nvSpPr>
          <p:cNvPr id="5" name="Footer Placeholder 4">
            <a:extLst>
              <a:ext uri="{FF2B5EF4-FFF2-40B4-BE49-F238E27FC236}">
                <a16:creationId xmlns:a16="http://schemas.microsoft.com/office/drawing/2014/main" id="{7AFDF595-9214-7DB4-6A93-B23B6B2BE7E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553271D-20E5-B171-9982-160159996DFA}"/>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64031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latin typeface="Arial"/>
                <a:cs typeface="Arial"/>
              </a:rPr>
              <a:t>Any site ending with a usda.gov domain name will be allowed under allowable pop-ups.  </a:t>
            </a:r>
            <a:endParaRPr lang="en-US" b="1" i="1">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32</a:t>
            </a:fld>
            <a:endParaRPr lang="id-ID"/>
          </a:p>
        </p:txBody>
      </p:sp>
      <p:sp>
        <p:nvSpPr>
          <p:cNvPr id="5" name="Footer Placeholder 4">
            <a:extLst>
              <a:ext uri="{FF2B5EF4-FFF2-40B4-BE49-F238E27FC236}">
                <a16:creationId xmlns:a16="http://schemas.microsoft.com/office/drawing/2014/main" id="{213B6197-92A0-ECAB-A858-81203025A366}"/>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D071378F-C490-1EA0-16A7-25BEF16C975D}"/>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869734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33</a:t>
            </a:fld>
            <a:endParaRPr lang="id-ID"/>
          </a:p>
        </p:txBody>
      </p:sp>
      <p:sp>
        <p:nvSpPr>
          <p:cNvPr id="5" name="Footer Placeholder 4">
            <a:extLst>
              <a:ext uri="{FF2B5EF4-FFF2-40B4-BE49-F238E27FC236}">
                <a16:creationId xmlns:a16="http://schemas.microsoft.com/office/drawing/2014/main" id="{68202218-C651-11CE-90A0-1214DAA317E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C6E8308-12D8-B68D-DA21-8D18CC9C8CD4}"/>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294934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Follow the directions on the slides to enable PDF Download settings. Some users may not be able to enable PDFs due to district security settings. See note on Browser Set Up Summary Page (Found on Slide 8 as of 08/04/23)</a:t>
            </a:r>
          </a:p>
          <a:p>
            <a:r>
              <a:rPr lang="en-US">
                <a:latin typeface="Calibri"/>
                <a:cs typeface="Calibri"/>
              </a:rPr>
              <a:t>This setting does not prohibit users from successfully using WBSCM</a:t>
            </a:r>
          </a:p>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34</a:t>
            </a:fld>
            <a:endParaRPr lang="id-ID"/>
          </a:p>
        </p:txBody>
      </p:sp>
    </p:spTree>
    <p:extLst>
      <p:ext uri="{BB962C8B-B14F-4D97-AF65-F5344CB8AC3E}">
        <p14:creationId xmlns:p14="http://schemas.microsoft.com/office/powerpoint/2010/main" val="384780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35</a:t>
            </a:fld>
            <a:endParaRPr lang="id-ID"/>
          </a:p>
        </p:txBody>
      </p:sp>
      <p:sp>
        <p:nvSpPr>
          <p:cNvPr id="5" name="Footer Placeholder 4">
            <a:extLst>
              <a:ext uri="{FF2B5EF4-FFF2-40B4-BE49-F238E27FC236}">
                <a16:creationId xmlns:a16="http://schemas.microsoft.com/office/drawing/2014/main" id="{DCBD47DF-6FB4-CD26-DCE7-4E444C15197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86671A5-7C5F-7009-AEE9-FBCFDBD4E516}"/>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792778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36</a:t>
            </a:fld>
            <a:endParaRPr lang="id-ID"/>
          </a:p>
        </p:txBody>
      </p:sp>
      <p:sp>
        <p:nvSpPr>
          <p:cNvPr id="5" name="Footer Placeholder 4">
            <a:extLst>
              <a:ext uri="{FF2B5EF4-FFF2-40B4-BE49-F238E27FC236}">
                <a16:creationId xmlns:a16="http://schemas.microsoft.com/office/drawing/2014/main" id="{A234007F-B4F8-17AF-1B4D-29ED79A55F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DC461971-7FCC-C85B-3D30-1D4C20DC8694}"/>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790303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37</a:t>
            </a:fld>
            <a:endParaRPr lang="id-ID"/>
          </a:p>
        </p:txBody>
      </p:sp>
    </p:spTree>
    <p:extLst>
      <p:ext uri="{BB962C8B-B14F-4D97-AF65-F5344CB8AC3E}">
        <p14:creationId xmlns:p14="http://schemas.microsoft.com/office/powerpoint/2010/main" val="4074746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38</a:t>
            </a:fld>
            <a:endParaRPr lang="id-ID"/>
          </a:p>
        </p:txBody>
      </p:sp>
    </p:spTree>
    <p:extLst>
      <p:ext uri="{BB962C8B-B14F-4D97-AF65-F5344CB8AC3E}">
        <p14:creationId xmlns:p14="http://schemas.microsoft.com/office/powerpoint/2010/main" val="1094230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Scroll all the way down browser to find </a:t>
            </a:r>
            <a:r>
              <a:rPr lang="en-US" b="1" i="1">
                <a:latin typeface="Calibri"/>
                <a:cs typeface="Calibri"/>
              </a:rPr>
              <a:t>Additional content settings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39</a:t>
            </a:fld>
            <a:endParaRPr lang="id-ID"/>
          </a:p>
        </p:txBody>
      </p:sp>
      <p:sp>
        <p:nvSpPr>
          <p:cNvPr id="5" name="Footer Placeholder 4">
            <a:extLst>
              <a:ext uri="{FF2B5EF4-FFF2-40B4-BE49-F238E27FC236}">
                <a16:creationId xmlns:a16="http://schemas.microsoft.com/office/drawing/2014/main" id="{95A0B84D-4D1F-C256-D264-6510DFB75FC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E9EA8DB-894A-29A6-432E-998D2AAA82E4}"/>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472551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40</a:t>
            </a:fld>
            <a:endParaRPr lang="id-ID"/>
          </a:p>
        </p:txBody>
      </p:sp>
      <p:sp>
        <p:nvSpPr>
          <p:cNvPr id="5" name="Footer Placeholder 4">
            <a:extLst>
              <a:ext uri="{FF2B5EF4-FFF2-40B4-BE49-F238E27FC236}">
                <a16:creationId xmlns:a16="http://schemas.microsoft.com/office/drawing/2014/main" id="{F3E56FB1-43EE-11B6-4A9C-57032DC8E3D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4C33F3F-9CC3-3E97-8351-1D37CF1F2F8D}"/>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26284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5</a:t>
            </a:fld>
            <a:endParaRPr lang="id-ID"/>
          </a:p>
        </p:txBody>
      </p:sp>
      <p:sp>
        <p:nvSpPr>
          <p:cNvPr id="5" name="Footer Placeholder 4">
            <a:extLst>
              <a:ext uri="{FF2B5EF4-FFF2-40B4-BE49-F238E27FC236}">
                <a16:creationId xmlns:a16="http://schemas.microsoft.com/office/drawing/2014/main" id="{3E701F4B-D691-02CD-83D5-77CF7ED6463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F20228D-9009-B91D-F941-1571FDD05D02}"/>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41</a:t>
            </a:fld>
            <a:endParaRPr lang="id-ID"/>
          </a:p>
        </p:txBody>
      </p:sp>
    </p:spTree>
    <p:extLst>
      <p:ext uri="{BB962C8B-B14F-4D97-AF65-F5344CB8AC3E}">
        <p14:creationId xmlns:p14="http://schemas.microsoft.com/office/powerpoint/2010/main" val="3141774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42</a:t>
            </a:fld>
            <a:endParaRPr lang="id-ID"/>
          </a:p>
        </p:txBody>
      </p:sp>
      <p:sp>
        <p:nvSpPr>
          <p:cNvPr id="5" name="Footer Placeholder 4">
            <a:extLst>
              <a:ext uri="{FF2B5EF4-FFF2-40B4-BE49-F238E27FC236}">
                <a16:creationId xmlns:a16="http://schemas.microsoft.com/office/drawing/2014/main" id="{B607B946-EFB2-24EF-53C8-EC894BD39316}"/>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2DB74B3-9D11-ADBD-9801-3EE3371174A6}"/>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3906985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43</a:t>
            </a:fld>
            <a:endParaRPr lang="id-ID"/>
          </a:p>
        </p:txBody>
      </p:sp>
      <p:sp>
        <p:nvSpPr>
          <p:cNvPr id="5" name="Footer Placeholder 4">
            <a:extLst>
              <a:ext uri="{FF2B5EF4-FFF2-40B4-BE49-F238E27FC236}">
                <a16:creationId xmlns:a16="http://schemas.microsoft.com/office/drawing/2014/main" id="{202AF6B2-2CA2-F599-5FA8-3A9A8E0031C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09A226A-3846-2596-6A2B-F13E985FA952}"/>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Allow for lab time if needed to let users update security settings.</a:t>
            </a:r>
          </a:p>
        </p:txBody>
      </p:sp>
      <p:sp>
        <p:nvSpPr>
          <p:cNvPr id="4" name="Slide Number Placeholder 3"/>
          <p:cNvSpPr>
            <a:spLocks noGrp="1"/>
          </p:cNvSpPr>
          <p:nvPr>
            <p:ph type="sldNum" sz="quarter" idx="5"/>
          </p:nvPr>
        </p:nvSpPr>
        <p:spPr/>
        <p:txBody>
          <a:bodyPr/>
          <a:lstStyle/>
          <a:p>
            <a:fld id="{7CA3AE7D-D00C-4FD1-BFA5-ACC68E164876}" type="slidenum">
              <a:rPr lang="id-ID" smtClean="0"/>
              <a:pPr/>
              <a:t>44</a:t>
            </a:fld>
            <a:endParaRPr lang="id-ID"/>
          </a:p>
        </p:txBody>
      </p:sp>
      <p:sp>
        <p:nvSpPr>
          <p:cNvPr id="5" name="Footer Placeholder 4">
            <a:extLst>
              <a:ext uri="{FF2B5EF4-FFF2-40B4-BE49-F238E27FC236}">
                <a16:creationId xmlns:a16="http://schemas.microsoft.com/office/drawing/2014/main" id="{9719A19F-3AF7-1F78-AE74-8030D5B7F8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E930748-0B64-E79E-E8B2-708C8FB99F6C}"/>
              </a:ext>
            </a:extLst>
          </p:cNvPr>
          <p:cNvSpPr>
            <a:spLocks noGrp="1"/>
          </p:cNvSpPr>
          <p:nvPr>
            <p:ph type="hdr" sz="quarter"/>
          </p:nvPr>
        </p:nvSpPr>
        <p:spPr/>
        <p:txBody>
          <a:bodyPr/>
          <a:lstStyle/>
          <a:p>
            <a:r>
              <a:rPr lang="id-ID"/>
              <a:t>RA001 FDP Entitlement</a:t>
            </a:r>
          </a:p>
        </p:txBody>
      </p:sp>
    </p:spTree>
    <p:extLst>
      <p:ext uri="{BB962C8B-B14F-4D97-AF65-F5344CB8AC3E}">
        <p14:creationId xmlns:p14="http://schemas.microsoft.com/office/powerpoint/2010/main" val="1013130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45</a:t>
            </a:fld>
            <a:endParaRPr lang="en-US"/>
          </a:p>
        </p:txBody>
      </p:sp>
      <p:sp>
        <p:nvSpPr>
          <p:cNvPr id="5" name="Footer Placeholder 4">
            <a:extLst>
              <a:ext uri="{FF2B5EF4-FFF2-40B4-BE49-F238E27FC236}">
                <a16:creationId xmlns:a16="http://schemas.microsoft.com/office/drawing/2014/main" id="{FD101872-7E84-B1B6-9849-5180E0D42C2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BC14B92-49D0-861C-9784-AF3EBA29433D}"/>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46</a:t>
            </a:fld>
            <a:endParaRPr lang="en-US"/>
          </a:p>
        </p:txBody>
      </p:sp>
      <p:sp>
        <p:nvSpPr>
          <p:cNvPr id="5" name="Footer Placeholder 4">
            <a:extLst>
              <a:ext uri="{FF2B5EF4-FFF2-40B4-BE49-F238E27FC236}">
                <a16:creationId xmlns:a16="http://schemas.microsoft.com/office/drawing/2014/main" id="{22FA35A1-F3F0-3980-7EF6-51972C3C798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7A02F44-94E7-AF3F-0A2C-3C9653644E70}"/>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6</a:t>
            </a:fld>
            <a:endParaRPr lang="id-ID"/>
          </a:p>
        </p:txBody>
      </p:sp>
    </p:spTree>
    <p:extLst>
      <p:ext uri="{BB962C8B-B14F-4D97-AF65-F5344CB8AC3E}">
        <p14:creationId xmlns:p14="http://schemas.microsoft.com/office/powerpoint/2010/main" val="74706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accessing </a:t>
            </a:r>
          </a:p>
          <a:p>
            <a:r>
              <a:rPr lang="en-US" dirty="0"/>
              <a:t>Certain setting in Google Chrome must be enabled in order to access and use all function in </a:t>
            </a:r>
            <a:r>
              <a:rPr lang="en-US" dirty="0" err="1"/>
              <a:t>WeBSCM</a:t>
            </a:r>
            <a:endParaRPr lang="en-US" dirty="0"/>
          </a:p>
          <a:p>
            <a:endParaRPr lang="en-US" dirty="0"/>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7</a:t>
            </a:fld>
            <a:endParaRPr lang="id-ID"/>
          </a:p>
        </p:txBody>
      </p:sp>
    </p:spTree>
    <p:extLst>
      <p:ext uri="{BB962C8B-B14F-4D97-AF65-F5344CB8AC3E}">
        <p14:creationId xmlns:p14="http://schemas.microsoft.com/office/powerpoint/2010/main" val="13867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TRAINER NOTE-IMPORTANT </a:t>
            </a:r>
            <a:endParaRPr lang="en-US">
              <a:latin typeface="Arial"/>
              <a:cs typeface="Arial"/>
            </a:endParaRPr>
          </a:p>
          <a:p>
            <a:r>
              <a:rPr lang="en-US">
                <a:latin typeface="Arial"/>
                <a:cs typeface="Arial"/>
              </a:rPr>
              <a:t>If any of the following security settings are not allowable for an RA per their district IT permissions, have RAs perform the following steps:</a:t>
            </a:r>
            <a:endParaRPr lang="en-US">
              <a:cs typeface="Arial" panose="020B0604020202020204" pitchFamily="34" charset="0"/>
            </a:endParaRPr>
          </a:p>
          <a:p>
            <a:pPr marL="171450" indent="-171450">
              <a:buFont typeface="Arial"/>
              <a:buChar char="•"/>
            </a:pPr>
            <a:r>
              <a:rPr lang="en-US">
                <a:latin typeface="Arial"/>
                <a:cs typeface="Arial"/>
              </a:rPr>
              <a:t>Notify their IT Administrator</a:t>
            </a:r>
            <a:endParaRPr lang="en-US">
              <a:cs typeface="Arial"/>
            </a:endParaRPr>
          </a:p>
          <a:p>
            <a:pPr marL="171450" indent="-171450">
              <a:buFont typeface="Arial"/>
              <a:buChar char="•"/>
            </a:pPr>
            <a:r>
              <a:rPr lang="en-US">
                <a:latin typeface="Arial"/>
                <a:cs typeface="Arial"/>
              </a:rPr>
              <a:t>Share the following link with their IT Administrator: https://www.usda.gov/topics/food-and-nutrition/web-based-supply-chain-management</a:t>
            </a:r>
          </a:p>
          <a:p>
            <a:pPr marL="171450" indent="-171450">
              <a:buFont typeface="Arial"/>
              <a:buChar char="•"/>
            </a:pPr>
            <a:r>
              <a:rPr lang="en-US">
                <a:latin typeface="Arial"/>
                <a:cs typeface="Arial"/>
              </a:rPr>
              <a:t>Share the Browser Settings and Helpful Tips Job Aid PDF (File has been uploaded into SharePoint RA101 Material Folder) with their IT Administrator</a:t>
            </a:r>
          </a:p>
          <a:p>
            <a:pPr marL="171450" indent="-171450">
              <a:buFont typeface="Arial"/>
              <a:buChar char="•"/>
            </a:pPr>
            <a:endParaRPr lang="en-US">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a:t>
            </a:fld>
            <a:endParaRPr lang="id-ID"/>
          </a:p>
        </p:txBody>
      </p:sp>
      <p:sp>
        <p:nvSpPr>
          <p:cNvPr id="5" name="Footer Placeholder 4">
            <a:extLst>
              <a:ext uri="{FF2B5EF4-FFF2-40B4-BE49-F238E27FC236}">
                <a16:creationId xmlns:a16="http://schemas.microsoft.com/office/drawing/2014/main" id="{4EDCF159-47D3-4AA3-3320-3EB52C44E03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86EA828-ACFB-AF65-9C13-79B519D7606A}"/>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52792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RA101 WBSCM Getting Started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9</a:t>
            </a:fld>
            <a:endParaRPr lang="id-ID"/>
          </a:p>
        </p:txBody>
      </p:sp>
    </p:spTree>
    <p:extLst>
      <p:ext uri="{BB962C8B-B14F-4D97-AF65-F5344CB8AC3E}">
        <p14:creationId xmlns:p14="http://schemas.microsoft.com/office/powerpoint/2010/main" val="217539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Updating Google Chrome periodically will assist in optimal use of WBSCM.</a:t>
            </a:r>
          </a:p>
          <a:p>
            <a:r>
              <a:rPr lang="en-US" b="1" dirty="0">
                <a:latin typeface="Arial"/>
                <a:cs typeface="Arial"/>
              </a:rPr>
              <a:t>To update browser, follow the steps and directions on each slide.</a:t>
            </a:r>
          </a:p>
          <a:p>
            <a:endParaRPr lang="en-US" b="1" dirty="0">
              <a:latin typeface="Arial"/>
              <a:cs typeface="Arial"/>
            </a:endParaRPr>
          </a:p>
          <a:p>
            <a:r>
              <a:rPr lang="en-US" b="1" dirty="0">
                <a:latin typeface="Arial"/>
                <a:cs typeface="Arial"/>
              </a:rPr>
              <a:t>Once you have opened Google Chrome in order to update to the latest version </a:t>
            </a:r>
          </a:p>
          <a:p>
            <a:r>
              <a:rPr lang="en-US" b="1" dirty="0">
                <a:latin typeface="Arial"/>
                <a:cs typeface="Arial"/>
              </a:rPr>
              <a:t>You will see 3 vertical dots at the top right hand side of your browser</a:t>
            </a:r>
          </a:p>
          <a:p>
            <a:r>
              <a:rPr lang="en-US" b="1" dirty="0">
                <a:latin typeface="Arial"/>
                <a:cs typeface="Arial"/>
              </a:rPr>
              <a:t>Some systems might tell you it needs an update some will not</a:t>
            </a:r>
          </a:p>
          <a:p>
            <a:r>
              <a:rPr lang="en-US" b="1" dirty="0">
                <a:latin typeface="Arial"/>
                <a:cs typeface="Arial"/>
              </a:rPr>
              <a:t>We’ll go through the process to make sure you have the latest version</a:t>
            </a:r>
          </a:p>
          <a:p>
            <a:r>
              <a:rPr lang="en-US" b="1" dirty="0">
                <a:latin typeface="Arial"/>
                <a:cs typeface="Arial"/>
              </a:rPr>
              <a:t>So click on the 3 dots and you will get a command box pop up</a:t>
            </a:r>
          </a:p>
          <a:p>
            <a:r>
              <a:rPr lang="en-US" b="1" dirty="0">
                <a:latin typeface="Arial"/>
                <a:cs typeface="Arial"/>
              </a:rPr>
              <a:t>Go down and click on “Help” – another command box</a:t>
            </a:r>
          </a:p>
          <a:p>
            <a:r>
              <a:rPr lang="en-US" b="1" dirty="0">
                <a:latin typeface="Arial"/>
                <a:cs typeface="Arial"/>
              </a:rPr>
              <a:t>Click About Google Chrome to update the browser</a:t>
            </a:r>
          </a:p>
          <a:p>
            <a:endParaRPr lang="en-US" b="1" dirty="0">
              <a:latin typeface="Arial"/>
              <a:cs typeface="Arial"/>
            </a:endParaRPr>
          </a:p>
          <a:p>
            <a:endParaRPr lang="en-US" b="1" dirty="0">
              <a:latin typeface="Arial"/>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B5723428-D190-A5F5-8677-8F0785120A5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68B7153-2A2D-50A3-DB37-5415A4AA1AF1}"/>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105718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10/16/2023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10/16/2023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04199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0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10/16/2023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10/16/2023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0F9F-0CB6-6E96-29C8-4683FC6C1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E5E199-474C-D6E8-4BBA-1AA6904E8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893735-6F7F-E215-4DA6-710CC43C2C34}"/>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D4F0B769-A132-0B7E-867A-8FC2C75B9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830DB-2084-BDAE-CE2B-9A3ADA2354A0}"/>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830743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58B7-7387-654C-63DF-CFEF9DC59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C0843-899E-00FB-D17F-1AC2534BA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9FAE-0912-9FD3-0366-D1A3178FD0F8}"/>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116D191C-CD4A-5857-50D2-ECCF35F01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5DBAB-872A-0ACD-61E7-A81BC3A29EC1}"/>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8778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C162-0BCE-DB07-5617-F34F51E49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C4051-E15E-ED9F-15C6-2CD392353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96815-62CD-9297-5EBA-87D845296C63}"/>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D083BED9-C1FF-0690-E4F3-D9707BABA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10754-2C3C-F594-9715-F57DAE1F2EFC}"/>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962675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AFE5-312F-28CA-1970-00D9A8855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305B-2FF5-FC3D-7695-D3473F9F3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5850E-6816-7CD8-788C-A47A52297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46F1C-6755-1A56-68D4-6A546163EA02}"/>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6" name="Footer Placeholder 5">
            <a:extLst>
              <a:ext uri="{FF2B5EF4-FFF2-40B4-BE49-F238E27FC236}">
                <a16:creationId xmlns:a16="http://schemas.microsoft.com/office/drawing/2014/main" id="{01B9FFFD-3D83-713B-5908-5F5D99C61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C3579-6916-015B-13F8-A478024188EA}"/>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3251394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8823-0B99-DA9D-0D78-0D1CBD1F7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D1575D-A26E-CE77-462A-1C69E84A9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0CFC3-BB72-8266-82E4-832F6DBB7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B30D3-B64A-7081-583C-7C7BAD6A8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A0661-C827-3171-9BC5-A4D056C98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EB4ED-E6C4-A47A-F444-B34D385614CA}"/>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8" name="Footer Placeholder 7">
            <a:extLst>
              <a:ext uri="{FF2B5EF4-FFF2-40B4-BE49-F238E27FC236}">
                <a16:creationId xmlns:a16="http://schemas.microsoft.com/office/drawing/2014/main" id="{44FDB884-FF48-C351-F4EE-4D1E848633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EC845-B1EB-0A3A-127F-13C1A2A37943}"/>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1781458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BA8A-C8F8-AC31-37EC-76CEB704A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B2C1F-C618-873F-CFE7-FA3B42110A31}"/>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4" name="Footer Placeholder 3">
            <a:extLst>
              <a:ext uri="{FF2B5EF4-FFF2-40B4-BE49-F238E27FC236}">
                <a16:creationId xmlns:a16="http://schemas.microsoft.com/office/drawing/2014/main" id="{BC060504-1E40-431D-5270-C4A44F3CA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0D838-EF37-A5E4-55FC-142557C1C3D9}"/>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64609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3D045-D20F-4BA0-BDCD-FDF128D9D87F}"/>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3" name="Footer Placeholder 2">
            <a:extLst>
              <a:ext uri="{FF2B5EF4-FFF2-40B4-BE49-F238E27FC236}">
                <a16:creationId xmlns:a16="http://schemas.microsoft.com/office/drawing/2014/main" id="{F2923915-D9F5-66D8-E7EE-9430976220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EB9BB-9A07-4701-1C35-C3E8357D855D}"/>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2504427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A863-8D73-8FB5-3F7E-426112649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7A15B1-9C5E-3610-8D83-5F46C5995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265EFE-0E73-FDEB-A9BF-0EDE91BFD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B4E1F-13DD-7B2D-9A0A-0F598B5BFC21}"/>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6" name="Footer Placeholder 5">
            <a:extLst>
              <a:ext uri="{FF2B5EF4-FFF2-40B4-BE49-F238E27FC236}">
                <a16:creationId xmlns:a16="http://schemas.microsoft.com/office/drawing/2014/main" id="{562BFD20-5BE1-CDB9-B8CD-652BC878F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CEDCA-FB51-9438-6E6A-98CEC3AA9CB2}"/>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74879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F68B-EAAB-CE04-857A-4E0781D0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F71C1-BF17-2CFD-9231-EB61A3FF7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47AA0-E391-C1D3-18EE-1FA34846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82A06-C3EA-06A8-2D69-55172F09D75C}"/>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6" name="Footer Placeholder 5">
            <a:extLst>
              <a:ext uri="{FF2B5EF4-FFF2-40B4-BE49-F238E27FC236}">
                <a16:creationId xmlns:a16="http://schemas.microsoft.com/office/drawing/2014/main" id="{FD9F7F10-E111-AFF1-9998-BB0968E5B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6FA57-796F-730D-73D2-CDAB1BCE0895}"/>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179438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F349-1ED1-DF02-378B-348EADEBA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3FE92-EB78-98EB-39AE-D0A9674AA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F062F-AE9C-9614-36A0-43CE992E93AF}"/>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27AD270E-9DA1-D13B-4F18-ED68EE5EB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09BD4-5DDF-DE8F-829F-AA790091798F}"/>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423929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D9CE7-9126-0C4A-B55E-1DD3B30591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912D96-64C4-9168-243B-56AC31F60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2389F-DECA-016E-E0D0-F036C58B4146}"/>
              </a:ext>
            </a:extLst>
          </p:cNvPr>
          <p:cNvSpPr>
            <a:spLocks noGrp="1"/>
          </p:cNvSpPr>
          <p:nvPr>
            <p:ph type="dt" sz="half" idx="10"/>
          </p:nvPr>
        </p:nvSpPr>
        <p:spPr/>
        <p:txBody>
          <a:body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6777DB5A-D909-B511-61AD-1FCF9168C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D12DD-7537-CF80-14BB-F5DAB0A3CBA3}"/>
              </a:ext>
            </a:extLst>
          </p:cNvPr>
          <p:cNvSpPr>
            <a:spLocks noGrp="1"/>
          </p:cNvSpPr>
          <p:nvPr>
            <p:ph type="sldNum" sz="quarter" idx="12"/>
          </p:nvPr>
        </p:nvSpPr>
        <p:spPr/>
        <p:txBody>
          <a:bodyPr/>
          <a:lstStyle/>
          <a:p>
            <a:fld id="{4302281E-EA56-49F6-9B7A-48CE687A6AF5}" type="slidenum">
              <a:rPr lang="en-US" smtClean="0"/>
              <a:t>‹#›</a:t>
            </a:fld>
            <a:endParaRPr lang="en-US"/>
          </a:p>
        </p:txBody>
      </p:sp>
    </p:spTree>
    <p:extLst>
      <p:ext uri="{BB962C8B-B14F-4D97-AF65-F5344CB8AC3E}">
        <p14:creationId xmlns:p14="http://schemas.microsoft.com/office/powerpoint/2010/main" val="983427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275143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305" r:id="rId1"/>
    <p:sldLayoutId id="2147483702" r:id="rId2"/>
    <p:sldLayoutId id="2147484306" r:id="rId3"/>
    <p:sldLayoutId id="2147484307" r:id="rId4"/>
    <p:sldLayoutId id="2147484308" r:id="rId5"/>
    <p:sldLayoutId id="2147483708" r:id="rId6"/>
    <p:sldLayoutId id="2147483668" r:id="rId7"/>
    <p:sldLayoutId id="2147483661" r:id="rId8"/>
    <p:sldLayoutId id="2147484309" r:id="rId9"/>
    <p:sldLayoutId id="2147483675" r:id="rId10"/>
    <p:sldLayoutId id="2147483748" r:id="rId11"/>
    <p:sldLayoutId id="2147483707" r:id="rId12"/>
    <p:sldLayoutId id="2147484310" r:id="rId13"/>
    <p:sldLayoutId id="2147483749" r:id="rId14"/>
    <p:sldLayoutId id="214748431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5BDD9-2F87-2442-D7F3-32E39E75E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8B519-D9C9-FC2B-41A1-363FCC8C3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50CD4-EA1A-F685-39EE-F6DE00256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01F07-09BE-42D3-B9E3-86071E8C34EC}" type="datetimeFigureOut">
              <a:rPr lang="en-US" smtClean="0"/>
              <a:t>10/16/2023</a:t>
            </a:fld>
            <a:endParaRPr lang="en-US"/>
          </a:p>
        </p:txBody>
      </p:sp>
      <p:sp>
        <p:nvSpPr>
          <p:cNvPr id="5" name="Footer Placeholder 4">
            <a:extLst>
              <a:ext uri="{FF2B5EF4-FFF2-40B4-BE49-F238E27FC236}">
                <a16:creationId xmlns:a16="http://schemas.microsoft.com/office/drawing/2014/main" id="{BAC9EFD5-B865-2757-3DEF-F3A2FB304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5847BD-B81F-C695-63F9-56388FA9B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281E-EA56-49F6-9B7A-48CE687A6AF5}" type="slidenum">
              <a:rPr lang="en-US" smtClean="0"/>
              <a:t>‹#›</a:t>
            </a:fld>
            <a:endParaRPr lang="en-US"/>
          </a:p>
        </p:txBody>
      </p:sp>
    </p:spTree>
    <p:extLst>
      <p:ext uri="{BB962C8B-B14F-4D97-AF65-F5344CB8AC3E}">
        <p14:creationId xmlns:p14="http://schemas.microsoft.com/office/powerpoint/2010/main" val="382575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bscmntrn.wbscm.usda.gov/"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7.jpeg"/><Relationship Id="rId4" Type="http://schemas.openxmlformats.org/officeDocument/2006/relationships/hyperlink" Target="https://bit.ly/3Xm4wLq"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541844" y="1766713"/>
            <a:ext cx="5515260" cy="1354239"/>
          </a:xfrm>
        </p:spPr>
        <p:txBody>
          <a:bodyPr/>
          <a:lstStyle/>
          <a:p>
            <a:r>
              <a:rPr lang="en-US"/>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558057" y="3122957"/>
            <a:ext cx="5515260" cy="914667"/>
          </a:xfrm>
        </p:spPr>
        <p:txBody>
          <a:bodyPr lIns="91440" tIns="45720" rIns="91440" bIns="45720" anchor="t">
            <a:noAutofit/>
          </a:bodyPr>
          <a:lstStyle/>
          <a:p>
            <a:r>
              <a:rPr lang="en-US">
                <a:latin typeface="Arial"/>
                <a:cs typeface="Arial"/>
              </a:rPr>
              <a:t>Getting Started in WBSCM</a:t>
            </a:r>
          </a:p>
          <a:p>
            <a:r>
              <a:rPr lang="en-US">
                <a:latin typeface="Arial"/>
                <a:cs typeface="Arial"/>
              </a:rPr>
              <a:t>Part I: Browser Set Up</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352299" y="4371819"/>
            <a:ext cx="3475633" cy="618863"/>
          </a:xfrm>
        </p:spPr>
        <p:txBody>
          <a:bodyPr lIns="91440" tIns="45720" rIns="91440" bIns="45720" anchor="t">
            <a:noAutofit/>
          </a:bodyPr>
          <a:lstStyle/>
          <a:p>
            <a:r>
              <a:rPr lang="en-US">
                <a:latin typeface="Arial"/>
                <a:cs typeface="Arial"/>
              </a:rPr>
              <a:t>Texas Department of Agriculture</a:t>
            </a:r>
          </a:p>
          <a:p>
            <a:r>
              <a:rPr lang="en-US">
                <a:latin typeface="Arial"/>
                <a:cs typeface="Arial"/>
              </a:rPr>
              <a:t>USDA Division</a:t>
            </a:r>
            <a:endParaRPr lang="en-US"/>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29FC7A01-5F74-4813-8491-B5D0BFAC7F2F}" type="datetime1">
              <a:rPr lang="en-US" smtClean="0"/>
              <a:t>10/16/2023</a:t>
            </a:fld>
            <a:endParaRPr lang="en-US"/>
          </a:p>
          <a:p>
            <a:r>
              <a:rPr lang="en-US"/>
              <a:t>www.SquareMeals.org</a:t>
            </a:r>
          </a:p>
        </p:txBody>
      </p:sp>
    </p:spTree>
    <p:custDataLst>
      <p:tags r:id="rId1"/>
    </p:custDataLst>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4" descr="Graphical user interface, text, application, email&#10;&#10;Description automatically generated">
            <a:extLst>
              <a:ext uri="{FF2B5EF4-FFF2-40B4-BE49-F238E27FC236}">
                <a16:creationId xmlns:a16="http://schemas.microsoft.com/office/drawing/2014/main" id="{A08B0CA4-77CF-F9FF-267F-8E8E4C31F8F1}"/>
              </a:ext>
            </a:extLst>
          </p:cNvPr>
          <p:cNvPicPr>
            <a:picLocks noChangeAspect="1"/>
          </p:cNvPicPr>
          <p:nvPr/>
        </p:nvPicPr>
        <p:blipFill>
          <a:blip r:embed="rId3"/>
          <a:stretch>
            <a:fillRect/>
          </a:stretch>
        </p:blipFill>
        <p:spPr>
          <a:xfrm>
            <a:off x="619125" y="1060336"/>
            <a:ext cx="10601325" cy="3661003"/>
          </a:xfrm>
          <a:prstGeom prst="rect">
            <a:avLst/>
          </a:prstGeom>
          <a:ln w="28575">
            <a:solidFill>
              <a:schemeClr val="tx1"/>
            </a:solidFill>
          </a:ln>
        </p:spPr>
      </p:pic>
      <p:sp>
        <p:nvSpPr>
          <p:cNvPr id="6" name="Arrow: Right 5">
            <a:extLst>
              <a:ext uri="{FF2B5EF4-FFF2-40B4-BE49-F238E27FC236}">
                <a16:creationId xmlns:a16="http://schemas.microsoft.com/office/drawing/2014/main" id="{D0701EAC-F4FA-0119-FE54-0800224AE30A}"/>
              </a:ext>
            </a:extLst>
          </p:cNvPr>
          <p:cNvSpPr/>
          <p:nvPr/>
        </p:nvSpPr>
        <p:spPr>
          <a:xfrm>
            <a:off x="7206995" y="767583"/>
            <a:ext cx="3514725" cy="1678736"/>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a:cs typeface="Arial"/>
              </a:rPr>
              <a:t>Click on vertical dots located at upper-right hand of browser</a:t>
            </a:r>
          </a:p>
        </p:txBody>
      </p:sp>
      <p:sp>
        <p:nvSpPr>
          <p:cNvPr id="10" name="Oval 9">
            <a:extLst>
              <a:ext uri="{FF2B5EF4-FFF2-40B4-BE49-F238E27FC236}">
                <a16:creationId xmlns:a16="http://schemas.microsoft.com/office/drawing/2014/main" id="{BE9C84D7-7B8E-5D22-39CA-134746105CA9}"/>
              </a:ext>
            </a:extLst>
          </p:cNvPr>
          <p:cNvSpPr/>
          <p:nvPr/>
        </p:nvSpPr>
        <p:spPr>
          <a:xfrm>
            <a:off x="10829925" y="1314450"/>
            <a:ext cx="333375" cy="6762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98618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4" descr="Graphical user interface, application&#10;&#10;Description automatically generated">
            <a:extLst>
              <a:ext uri="{FF2B5EF4-FFF2-40B4-BE49-F238E27FC236}">
                <a16:creationId xmlns:a16="http://schemas.microsoft.com/office/drawing/2014/main" id="{9EF9DCCC-6E93-39E1-6941-B9B414097E75}"/>
              </a:ext>
            </a:extLst>
          </p:cNvPr>
          <p:cNvPicPr>
            <a:picLocks noChangeAspect="1"/>
          </p:cNvPicPr>
          <p:nvPr/>
        </p:nvPicPr>
        <p:blipFill>
          <a:blip r:embed="rId3"/>
          <a:stretch>
            <a:fillRect/>
          </a:stretch>
        </p:blipFill>
        <p:spPr>
          <a:xfrm>
            <a:off x="2505075" y="981406"/>
            <a:ext cx="6819900" cy="5047587"/>
          </a:xfrm>
          <a:prstGeom prst="rect">
            <a:avLst/>
          </a:prstGeom>
          <a:ln w="28575">
            <a:solidFill>
              <a:schemeClr val="tx1"/>
            </a:solidFill>
          </a:ln>
        </p:spPr>
      </p:pic>
      <p:sp>
        <p:nvSpPr>
          <p:cNvPr id="7" name="Rectangle 6">
            <a:extLst>
              <a:ext uri="{FF2B5EF4-FFF2-40B4-BE49-F238E27FC236}">
                <a16:creationId xmlns:a16="http://schemas.microsoft.com/office/drawing/2014/main" id="{18F45512-6801-897C-7E30-BB65A27E978D}"/>
              </a:ext>
            </a:extLst>
          </p:cNvPr>
          <p:cNvSpPr/>
          <p:nvPr/>
        </p:nvSpPr>
        <p:spPr>
          <a:xfrm>
            <a:off x="6572249" y="1638300"/>
            <a:ext cx="2752725" cy="409575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0FA8F13-E562-E669-C54A-41C1735304D6}"/>
              </a:ext>
            </a:extLst>
          </p:cNvPr>
          <p:cNvSpPr/>
          <p:nvPr/>
        </p:nvSpPr>
        <p:spPr>
          <a:xfrm>
            <a:off x="9388220" y="2919983"/>
            <a:ext cx="2419350" cy="153352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a:cs typeface="Arial"/>
              </a:rPr>
              <a:t>Drop down box will appear </a:t>
            </a:r>
          </a:p>
        </p:txBody>
      </p:sp>
    </p:spTree>
    <p:extLst>
      <p:ext uri="{BB962C8B-B14F-4D97-AF65-F5344CB8AC3E}">
        <p14:creationId xmlns:p14="http://schemas.microsoft.com/office/powerpoint/2010/main" val="43678406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4" descr="Graphical user interface, application&#10;&#10;Description automatically generated">
            <a:extLst>
              <a:ext uri="{FF2B5EF4-FFF2-40B4-BE49-F238E27FC236}">
                <a16:creationId xmlns:a16="http://schemas.microsoft.com/office/drawing/2014/main" id="{9EF9DCCC-6E93-39E1-6941-B9B414097E75}"/>
              </a:ext>
            </a:extLst>
          </p:cNvPr>
          <p:cNvPicPr>
            <a:picLocks noChangeAspect="1"/>
          </p:cNvPicPr>
          <p:nvPr/>
        </p:nvPicPr>
        <p:blipFill>
          <a:blip r:embed="rId3"/>
          <a:stretch>
            <a:fillRect/>
          </a:stretch>
        </p:blipFill>
        <p:spPr>
          <a:xfrm>
            <a:off x="2505075" y="933781"/>
            <a:ext cx="6819900" cy="5047587"/>
          </a:xfrm>
          <a:prstGeom prst="rect">
            <a:avLst/>
          </a:prstGeom>
          <a:ln w="28575">
            <a:solidFill>
              <a:schemeClr val="tx1"/>
            </a:solidFill>
          </a:ln>
        </p:spPr>
      </p:pic>
      <p:sp>
        <p:nvSpPr>
          <p:cNvPr id="7" name="Rectangle 6">
            <a:extLst>
              <a:ext uri="{FF2B5EF4-FFF2-40B4-BE49-F238E27FC236}">
                <a16:creationId xmlns:a16="http://schemas.microsoft.com/office/drawing/2014/main" id="{18F45512-6801-897C-7E30-BB65A27E978D}"/>
              </a:ext>
            </a:extLst>
          </p:cNvPr>
          <p:cNvSpPr/>
          <p:nvPr/>
        </p:nvSpPr>
        <p:spPr>
          <a:xfrm>
            <a:off x="6572249" y="5095875"/>
            <a:ext cx="2752725" cy="3333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27078385-18F3-E518-F711-BC1F34E02349}"/>
              </a:ext>
            </a:extLst>
          </p:cNvPr>
          <p:cNvSpPr/>
          <p:nvPr/>
        </p:nvSpPr>
        <p:spPr>
          <a:xfrm>
            <a:off x="9492995" y="4443983"/>
            <a:ext cx="2419350" cy="153352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latin typeface="Arial"/>
                <a:cs typeface="Arial"/>
              </a:rPr>
              <a:t>Click on "Help"</a:t>
            </a:r>
          </a:p>
        </p:txBody>
      </p:sp>
    </p:spTree>
    <p:extLst>
      <p:ext uri="{BB962C8B-B14F-4D97-AF65-F5344CB8AC3E}">
        <p14:creationId xmlns:p14="http://schemas.microsoft.com/office/powerpoint/2010/main" val="269965698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5" descr="Graphical user interface, text&#10;&#10;Description automatically generated">
            <a:extLst>
              <a:ext uri="{FF2B5EF4-FFF2-40B4-BE49-F238E27FC236}">
                <a16:creationId xmlns:a16="http://schemas.microsoft.com/office/drawing/2014/main" id="{EA859EE4-7DA8-353B-7544-22467B4FD3FF}"/>
              </a:ext>
            </a:extLst>
          </p:cNvPr>
          <p:cNvPicPr>
            <a:picLocks noChangeAspect="1"/>
          </p:cNvPicPr>
          <p:nvPr/>
        </p:nvPicPr>
        <p:blipFill>
          <a:blip r:embed="rId3"/>
          <a:stretch>
            <a:fillRect/>
          </a:stretch>
        </p:blipFill>
        <p:spPr>
          <a:xfrm>
            <a:off x="3019425" y="1032555"/>
            <a:ext cx="6153150" cy="4859566"/>
          </a:xfrm>
          <a:prstGeom prst="rect">
            <a:avLst/>
          </a:prstGeom>
          <a:ln w="28575">
            <a:solidFill>
              <a:schemeClr val="tx1"/>
            </a:solidFill>
          </a:ln>
        </p:spPr>
      </p:pic>
      <p:sp>
        <p:nvSpPr>
          <p:cNvPr id="7" name="Rectangle 6">
            <a:extLst>
              <a:ext uri="{FF2B5EF4-FFF2-40B4-BE49-F238E27FC236}">
                <a16:creationId xmlns:a16="http://schemas.microsoft.com/office/drawing/2014/main" id="{18F45512-6801-897C-7E30-BB65A27E978D}"/>
              </a:ext>
            </a:extLst>
          </p:cNvPr>
          <p:cNvSpPr/>
          <p:nvPr/>
        </p:nvSpPr>
        <p:spPr>
          <a:xfrm>
            <a:off x="4429124" y="4648200"/>
            <a:ext cx="2352675" cy="3429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27078385-18F3-E518-F711-BC1F34E02349}"/>
              </a:ext>
            </a:extLst>
          </p:cNvPr>
          <p:cNvSpPr/>
          <p:nvPr/>
        </p:nvSpPr>
        <p:spPr>
          <a:xfrm>
            <a:off x="6664070" y="4043933"/>
            <a:ext cx="4552950" cy="155257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latin typeface="Arial"/>
                <a:ea typeface="+mn-lt"/>
                <a:cs typeface="+mn-lt"/>
              </a:rPr>
              <a:t>Click "About Google Chrome" when new drop box appears</a:t>
            </a:r>
          </a:p>
        </p:txBody>
      </p:sp>
    </p:spTree>
    <p:extLst>
      <p:ext uri="{BB962C8B-B14F-4D97-AF65-F5344CB8AC3E}">
        <p14:creationId xmlns:p14="http://schemas.microsoft.com/office/powerpoint/2010/main" val="294919013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5" descr="Graphical user interface, text, application, email&#10;&#10;Description automatically generated">
            <a:extLst>
              <a:ext uri="{FF2B5EF4-FFF2-40B4-BE49-F238E27FC236}">
                <a16:creationId xmlns:a16="http://schemas.microsoft.com/office/drawing/2014/main" id="{3F6CC194-6529-6668-9242-6DF047870FFC}"/>
              </a:ext>
            </a:extLst>
          </p:cNvPr>
          <p:cNvPicPr>
            <a:picLocks noChangeAspect="1"/>
          </p:cNvPicPr>
          <p:nvPr/>
        </p:nvPicPr>
        <p:blipFill>
          <a:blip r:embed="rId3"/>
          <a:stretch>
            <a:fillRect/>
          </a:stretch>
        </p:blipFill>
        <p:spPr>
          <a:xfrm>
            <a:off x="971550" y="1034501"/>
            <a:ext cx="9896475" cy="4646123"/>
          </a:xfrm>
          <a:prstGeom prst="rect">
            <a:avLst/>
          </a:prstGeom>
          <a:ln w="28575">
            <a:solidFill>
              <a:schemeClr val="tx1"/>
            </a:solidFill>
          </a:ln>
        </p:spPr>
      </p:pic>
      <p:sp>
        <p:nvSpPr>
          <p:cNvPr id="7" name="Rectangle 6">
            <a:extLst>
              <a:ext uri="{FF2B5EF4-FFF2-40B4-BE49-F238E27FC236}">
                <a16:creationId xmlns:a16="http://schemas.microsoft.com/office/drawing/2014/main" id="{18F45512-6801-897C-7E30-BB65A27E978D}"/>
              </a:ext>
            </a:extLst>
          </p:cNvPr>
          <p:cNvSpPr/>
          <p:nvPr/>
        </p:nvSpPr>
        <p:spPr>
          <a:xfrm>
            <a:off x="2171699" y="3352800"/>
            <a:ext cx="4200525" cy="7239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C6AF686-F986-9BAA-FA49-A4EABCD31747}"/>
              </a:ext>
            </a:extLst>
          </p:cNvPr>
          <p:cNvSpPr/>
          <p:nvPr/>
        </p:nvSpPr>
        <p:spPr>
          <a:xfrm>
            <a:off x="4476750" y="1428750"/>
            <a:ext cx="3790950" cy="1466850"/>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2400" b="1">
                <a:latin typeface="Arial"/>
                <a:ea typeface="+mn-lt"/>
                <a:cs typeface="+mn-lt"/>
              </a:rPr>
            </a:br>
            <a:r>
              <a:rPr lang="en-US" sz="2400" b="1">
                <a:solidFill>
                  <a:schemeClr val="tx1"/>
                </a:solidFill>
                <a:latin typeface="Arial"/>
                <a:cs typeface="Arial"/>
              </a:rPr>
              <a:t>"Chrome is up to date" will appear if no updates necessary</a:t>
            </a:r>
            <a:br>
              <a:rPr lang="en-US" sz="2400" b="1">
                <a:solidFill>
                  <a:schemeClr val="tx1"/>
                </a:solidFill>
                <a:latin typeface="Arial"/>
                <a:cs typeface="Arial"/>
              </a:rPr>
            </a:br>
            <a:endParaRPr lang="en-US" sz="2400" b="1">
              <a:solidFill>
                <a:schemeClr val="tx1"/>
              </a:solidFill>
              <a:latin typeface="Arial"/>
              <a:cs typeface="Arial"/>
            </a:endParaRPr>
          </a:p>
        </p:txBody>
      </p:sp>
    </p:spTree>
    <p:extLst>
      <p:ext uri="{BB962C8B-B14F-4D97-AF65-F5344CB8AC3E}">
        <p14:creationId xmlns:p14="http://schemas.microsoft.com/office/powerpoint/2010/main" val="256199862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a:extLst>
              <a:ext uri="{FF2B5EF4-FFF2-40B4-BE49-F238E27FC236}">
                <a16:creationId xmlns:a16="http://schemas.microsoft.com/office/drawing/2014/main" id="{5E29ADD9-10A6-D25B-2CC9-C3D16B9FFA3E}"/>
              </a:ext>
            </a:extLst>
          </p:cNvPr>
          <p:cNvPicPr>
            <a:picLocks noChangeAspect="1"/>
          </p:cNvPicPr>
          <p:nvPr/>
        </p:nvPicPr>
        <p:blipFill>
          <a:blip r:embed="rId3"/>
          <a:stretch>
            <a:fillRect/>
          </a:stretch>
        </p:blipFill>
        <p:spPr>
          <a:xfrm>
            <a:off x="691243" y="1717155"/>
            <a:ext cx="10608004" cy="4231213"/>
          </a:xfrm>
          <a:prstGeom prst="rect">
            <a:avLst/>
          </a:prstGeom>
          <a:ln w="28575">
            <a:solidFill>
              <a:schemeClr val="tx1"/>
            </a:solidFill>
          </a:ln>
        </p:spPr>
      </p:pic>
      <p:sp>
        <p:nvSpPr>
          <p:cNvPr id="6" name="Rectangle: Rounded Corners 5">
            <a:extLst>
              <a:ext uri="{FF2B5EF4-FFF2-40B4-BE49-F238E27FC236}">
                <a16:creationId xmlns:a16="http://schemas.microsoft.com/office/drawing/2014/main" id="{EC6AF686-F986-9BAA-FA49-A4EABCD31747}"/>
              </a:ext>
            </a:extLst>
          </p:cNvPr>
          <p:cNvSpPr/>
          <p:nvPr/>
        </p:nvSpPr>
        <p:spPr>
          <a:xfrm>
            <a:off x="4055176" y="1054182"/>
            <a:ext cx="4076700" cy="2038350"/>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b="1">
                <a:solidFill>
                  <a:schemeClr val="tx1"/>
                </a:solidFill>
                <a:latin typeface="Arial"/>
                <a:ea typeface="+mn-lt"/>
                <a:cs typeface="+mn-lt"/>
              </a:rPr>
              <a:t>Chrome will automatically load updates</a:t>
            </a:r>
            <a:br>
              <a:rPr lang="en-US" b="1">
                <a:latin typeface="Arial"/>
                <a:ea typeface="+mn-lt"/>
                <a:cs typeface="+mn-lt"/>
              </a:rPr>
            </a:br>
            <a:endParaRPr lang="en-US" b="1">
              <a:solidFill>
                <a:schemeClr val="tx1"/>
              </a:solidFill>
              <a:latin typeface="Arial"/>
              <a:ea typeface="+mn-lt"/>
              <a:cs typeface="Arial"/>
            </a:endParaRPr>
          </a:p>
          <a:p>
            <a:pPr marL="285750" indent="-285750">
              <a:buFont typeface="Arial" panose="020B0604020202020204" pitchFamily="34" charset="0"/>
              <a:buChar char="•"/>
            </a:pPr>
            <a:r>
              <a:rPr lang="en-US" b="1">
                <a:solidFill>
                  <a:schemeClr val="tx1"/>
                </a:solidFill>
                <a:latin typeface="Arial"/>
                <a:ea typeface="+mn-lt"/>
                <a:cs typeface="+mn-lt"/>
              </a:rPr>
              <a:t>When update is complete, a "relaunch" button will appear</a:t>
            </a:r>
          </a:p>
        </p:txBody>
      </p:sp>
      <p:sp>
        <p:nvSpPr>
          <p:cNvPr id="7" name="Rectangle 6">
            <a:extLst>
              <a:ext uri="{FF2B5EF4-FFF2-40B4-BE49-F238E27FC236}">
                <a16:creationId xmlns:a16="http://schemas.microsoft.com/office/drawing/2014/main" id="{18F45512-6801-897C-7E30-BB65A27E978D}"/>
              </a:ext>
            </a:extLst>
          </p:cNvPr>
          <p:cNvSpPr/>
          <p:nvPr/>
        </p:nvSpPr>
        <p:spPr>
          <a:xfrm>
            <a:off x="894731" y="3302206"/>
            <a:ext cx="6105525" cy="10572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AE8696-F0D4-770B-AF44-601E27A81B89}"/>
              </a:ext>
            </a:extLst>
          </p:cNvPr>
          <p:cNvSpPr/>
          <p:nvPr/>
        </p:nvSpPr>
        <p:spPr>
          <a:xfrm>
            <a:off x="9324355" y="3302205"/>
            <a:ext cx="1676400" cy="10572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32231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Updating Google Chrome Browser</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a:extLst>
              <a:ext uri="{FF2B5EF4-FFF2-40B4-BE49-F238E27FC236}">
                <a16:creationId xmlns:a16="http://schemas.microsoft.com/office/drawing/2014/main" id="{5E29ADD9-10A6-D25B-2CC9-C3D16B9FFA3E}"/>
              </a:ext>
            </a:extLst>
          </p:cNvPr>
          <p:cNvPicPr>
            <a:picLocks noChangeAspect="1"/>
          </p:cNvPicPr>
          <p:nvPr/>
        </p:nvPicPr>
        <p:blipFill>
          <a:blip r:embed="rId3"/>
          <a:stretch>
            <a:fillRect/>
          </a:stretch>
        </p:blipFill>
        <p:spPr>
          <a:xfrm>
            <a:off x="738868" y="1269480"/>
            <a:ext cx="10608004" cy="4231213"/>
          </a:xfrm>
          <a:prstGeom prst="rect">
            <a:avLst/>
          </a:prstGeom>
          <a:ln w="28575">
            <a:solidFill>
              <a:schemeClr val="tx1"/>
            </a:solidFill>
          </a:ln>
        </p:spPr>
      </p:pic>
      <p:sp>
        <p:nvSpPr>
          <p:cNvPr id="7" name="Rectangle 6">
            <a:extLst>
              <a:ext uri="{FF2B5EF4-FFF2-40B4-BE49-F238E27FC236}">
                <a16:creationId xmlns:a16="http://schemas.microsoft.com/office/drawing/2014/main" id="{18F45512-6801-897C-7E30-BB65A27E978D}"/>
              </a:ext>
            </a:extLst>
          </p:cNvPr>
          <p:cNvSpPr/>
          <p:nvPr/>
        </p:nvSpPr>
        <p:spPr>
          <a:xfrm>
            <a:off x="9143381" y="3064081"/>
            <a:ext cx="2143125" cy="6477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1F7D3C7-020C-227F-36C6-2166347E25A8}"/>
              </a:ext>
            </a:extLst>
          </p:cNvPr>
          <p:cNvSpPr/>
          <p:nvPr/>
        </p:nvSpPr>
        <p:spPr>
          <a:xfrm>
            <a:off x="6625970" y="2605658"/>
            <a:ext cx="2790825" cy="1571625"/>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a:cs typeface="Arial"/>
              </a:rPr>
              <a:t>Click "Relaunch" to complete updates</a:t>
            </a:r>
          </a:p>
        </p:txBody>
      </p:sp>
    </p:spTree>
    <p:extLst>
      <p:ext uri="{BB962C8B-B14F-4D97-AF65-F5344CB8AC3E}">
        <p14:creationId xmlns:p14="http://schemas.microsoft.com/office/powerpoint/2010/main" val="252592339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5641668"/>
          </a:xfrm>
          <a:ln w="28575">
            <a:solidFill>
              <a:schemeClr val="tx1"/>
            </a:solidFill>
          </a:ln>
        </p:spPr>
        <p:txBody>
          <a:bodyPr lIns="91440" tIns="45720" rIns="91440" bIns="45720" anchor="t"/>
          <a:lstStyle/>
          <a:p>
            <a:pPr algn="ctr"/>
            <a:endParaRPr lang="en-US" sz="4400">
              <a:latin typeface="Arial"/>
              <a:cs typeface="Arial"/>
            </a:endParaRPr>
          </a:p>
          <a:p>
            <a:pPr algn="ctr"/>
            <a:endParaRPr lang="en-US" sz="4400">
              <a:latin typeface="Arial"/>
              <a:cs typeface="Arial"/>
            </a:endParaRPr>
          </a:p>
          <a:p>
            <a:pPr algn="ctr"/>
            <a:endParaRPr lang="en-US" sz="4400">
              <a:latin typeface="Arial"/>
              <a:cs typeface="Arial"/>
            </a:endParaRPr>
          </a:p>
          <a:p>
            <a:pPr algn="ctr"/>
            <a:r>
              <a:rPr lang="en-US" sz="4400">
                <a:latin typeface="Arial"/>
                <a:cs typeface="Arial"/>
              </a:rPr>
              <a:t>WBSCM Training Portal Bookmarking</a:t>
            </a:r>
            <a:br>
              <a:rPr lang="en-US" sz="4400">
                <a:latin typeface="Arial"/>
                <a:cs typeface="Arial"/>
              </a:rPr>
            </a:br>
            <a:r>
              <a:rPr lang="en-US">
                <a:latin typeface="Arial"/>
                <a:cs typeface="Arial"/>
              </a:rPr>
              <a:t>(Logging in Not Necessary to Bookmark)</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18103770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07880" cy="610717"/>
          </a:xfrm>
          <a:ln w="28575">
            <a:solidFill>
              <a:schemeClr val="tx1"/>
            </a:solidFill>
          </a:ln>
        </p:spPr>
        <p:txBody>
          <a:bodyPr lIns="91440" tIns="45720" rIns="91440" bIns="45720" anchor="t"/>
          <a:lstStyle/>
          <a:p>
            <a:pPr algn="ctr"/>
            <a:r>
              <a:rPr lang="en-US" sz="3200">
                <a:latin typeface="Arial"/>
                <a:cs typeface="Arial"/>
              </a:rPr>
              <a:t>WBSCM Training Environment (NTRN) URL </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TextBox 7">
            <a:extLst>
              <a:ext uri="{FF2B5EF4-FFF2-40B4-BE49-F238E27FC236}">
                <a16:creationId xmlns:a16="http://schemas.microsoft.com/office/drawing/2014/main" id="{F16592E7-F8AF-5963-9F7D-72C042FA26F2}"/>
              </a:ext>
            </a:extLst>
          </p:cNvPr>
          <p:cNvSpPr txBox="1"/>
          <p:nvPr/>
        </p:nvSpPr>
        <p:spPr>
          <a:xfrm>
            <a:off x="615153" y="1282614"/>
            <a:ext cx="10614821" cy="452431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3600" b="1">
              <a:latin typeface="Arial"/>
              <a:cs typeface="Arial"/>
            </a:endParaRPr>
          </a:p>
          <a:p>
            <a:pPr algn="ctr"/>
            <a:endParaRPr lang="en-US" sz="3600" b="1">
              <a:latin typeface="Arial"/>
              <a:cs typeface="Arial"/>
            </a:endParaRPr>
          </a:p>
          <a:p>
            <a:pPr algn="ctr"/>
            <a:endParaRPr lang="en-US" sz="3600" b="1">
              <a:latin typeface="Arial"/>
              <a:cs typeface="Arial"/>
            </a:endParaRPr>
          </a:p>
          <a:p>
            <a:pPr algn="ctr"/>
            <a:endParaRPr lang="en-US" sz="3600" b="1">
              <a:latin typeface="Arial"/>
              <a:cs typeface="Arial"/>
            </a:endParaRPr>
          </a:p>
          <a:p>
            <a:pPr algn="ctr"/>
            <a:br>
              <a:rPr lang="en-US" sz="3600" b="1">
                <a:latin typeface="Arial"/>
                <a:cs typeface="Arial"/>
              </a:rPr>
            </a:br>
            <a:r>
              <a:rPr lang="en-US" sz="3600" b="1">
                <a:latin typeface="Arial"/>
                <a:cs typeface="Arial"/>
                <a:hlinkClick r:id="rId3"/>
              </a:rPr>
              <a:t>wbscmntrn.wbscm.usda.gov</a:t>
            </a:r>
            <a:br>
              <a:rPr lang="en-US" sz="3600" b="1">
                <a:latin typeface="Arial"/>
                <a:cs typeface="Arial"/>
              </a:rPr>
            </a:br>
            <a:endParaRPr lang="en-US" sz="3600">
              <a:latin typeface="Arial"/>
              <a:cs typeface="Arial"/>
            </a:endParaRPr>
          </a:p>
          <a:p>
            <a:pPr algn="ctr"/>
            <a:endParaRPr lang="en-US" b="1">
              <a:latin typeface="Arial"/>
              <a:cs typeface="Arial"/>
            </a:endParaRPr>
          </a:p>
          <a:p>
            <a:pPr algn="ctr"/>
            <a:endParaRPr lang="en-US" b="1">
              <a:latin typeface="Arial"/>
              <a:cs typeface="Arial"/>
            </a:endParaRPr>
          </a:p>
        </p:txBody>
      </p:sp>
      <p:pic>
        <p:nvPicPr>
          <p:cNvPr id="4" name="Picture 3">
            <a:extLst>
              <a:ext uri="{FF2B5EF4-FFF2-40B4-BE49-F238E27FC236}">
                <a16:creationId xmlns:a16="http://schemas.microsoft.com/office/drawing/2014/main" id="{0B2772A9-BBFE-8D8F-7D68-1B2A9F229C3C}"/>
              </a:ext>
            </a:extLst>
          </p:cNvPr>
          <p:cNvPicPr>
            <a:picLocks noChangeAspect="1"/>
          </p:cNvPicPr>
          <p:nvPr/>
        </p:nvPicPr>
        <p:blipFill rotWithShape="1">
          <a:blip r:embed="rId4"/>
          <a:srcRect r="4152"/>
          <a:stretch/>
        </p:blipFill>
        <p:spPr>
          <a:xfrm>
            <a:off x="2476889" y="1958007"/>
            <a:ext cx="6937699" cy="1470993"/>
          </a:xfrm>
          <a:prstGeom prst="rect">
            <a:avLst/>
          </a:prstGeom>
          <a:ln w="12700">
            <a:solidFill>
              <a:schemeClr val="tx1"/>
            </a:solidFill>
          </a:ln>
        </p:spPr>
      </p:pic>
    </p:spTree>
    <p:extLst>
      <p:ext uri="{BB962C8B-B14F-4D97-AF65-F5344CB8AC3E}">
        <p14:creationId xmlns:p14="http://schemas.microsoft.com/office/powerpoint/2010/main" val="305744613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a:t>WBSCM Training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19" name="Picture 19" descr="Graphical user interface&#10;&#10;Description automatically generated">
            <a:extLst>
              <a:ext uri="{FF2B5EF4-FFF2-40B4-BE49-F238E27FC236}">
                <a16:creationId xmlns:a16="http://schemas.microsoft.com/office/drawing/2014/main" id="{32F65410-2E3A-B681-D6A7-65155D6378D4}"/>
              </a:ext>
            </a:extLst>
          </p:cNvPr>
          <p:cNvPicPr>
            <a:picLocks noChangeAspect="1"/>
          </p:cNvPicPr>
          <p:nvPr/>
        </p:nvPicPr>
        <p:blipFill>
          <a:blip r:embed="rId3"/>
          <a:stretch>
            <a:fillRect/>
          </a:stretch>
        </p:blipFill>
        <p:spPr>
          <a:xfrm>
            <a:off x="1459923" y="862225"/>
            <a:ext cx="8795903" cy="5072935"/>
          </a:xfrm>
          <a:prstGeom prst="rect">
            <a:avLst/>
          </a:prstGeom>
          <a:ln w="12700">
            <a:solidFill>
              <a:schemeClr val="tx1"/>
            </a:solidFill>
          </a:ln>
        </p:spPr>
      </p:pic>
      <p:sp>
        <p:nvSpPr>
          <p:cNvPr id="20" name="Arrow: Up 19">
            <a:extLst>
              <a:ext uri="{FF2B5EF4-FFF2-40B4-BE49-F238E27FC236}">
                <a16:creationId xmlns:a16="http://schemas.microsoft.com/office/drawing/2014/main" id="{75944C36-68FB-CEF8-A3F3-B068FB32F3A6}"/>
              </a:ext>
            </a:extLst>
          </p:cNvPr>
          <p:cNvSpPr/>
          <p:nvPr/>
        </p:nvSpPr>
        <p:spPr>
          <a:xfrm>
            <a:off x="8127457" y="1390930"/>
            <a:ext cx="2215952" cy="2380863"/>
          </a:xfrm>
          <a:prstGeom prst="upArrow">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a:solidFill>
                  <a:schemeClr val="tx1">
                    <a:lumMod val="95000"/>
                    <a:lumOff val="5000"/>
                  </a:schemeClr>
                </a:solidFill>
              </a:rPr>
              <a:t>Click on Star in address bar to book-mark.</a:t>
            </a:r>
          </a:p>
        </p:txBody>
      </p:sp>
    </p:spTree>
    <p:extLst>
      <p:ext uri="{BB962C8B-B14F-4D97-AF65-F5344CB8AC3E}">
        <p14:creationId xmlns:p14="http://schemas.microsoft.com/office/powerpoint/2010/main" val="42113042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402431292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a:t>WBSCM Training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863E35EF-801A-5DE7-2A59-0BBBB7371D72}"/>
              </a:ext>
            </a:extLst>
          </p:cNvPr>
          <p:cNvPicPr>
            <a:picLocks noChangeAspect="1"/>
          </p:cNvPicPr>
          <p:nvPr/>
        </p:nvPicPr>
        <p:blipFill>
          <a:blip r:embed="rId3"/>
          <a:stretch>
            <a:fillRect/>
          </a:stretch>
        </p:blipFill>
        <p:spPr>
          <a:xfrm>
            <a:off x="604576" y="1071614"/>
            <a:ext cx="10639529" cy="3927652"/>
          </a:xfrm>
          <a:prstGeom prst="rect">
            <a:avLst/>
          </a:prstGeom>
        </p:spPr>
      </p:pic>
      <p:sp>
        <p:nvSpPr>
          <p:cNvPr id="5" name="Arrow: Right 4">
            <a:extLst>
              <a:ext uri="{FF2B5EF4-FFF2-40B4-BE49-F238E27FC236}">
                <a16:creationId xmlns:a16="http://schemas.microsoft.com/office/drawing/2014/main" id="{F265E166-3E21-79B5-5EF5-E796D77BF4FF}"/>
              </a:ext>
            </a:extLst>
          </p:cNvPr>
          <p:cNvSpPr/>
          <p:nvPr/>
        </p:nvSpPr>
        <p:spPr>
          <a:xfrm>
            <a:off x="5456399" y="2018802"/>
            <a:ext cx="3200268" cy="1268755"/>
          </a:xfrm>
          <a:prstGeom prst="righ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95000"/>
                    <a:lumOff val="5000"/>
                  </a:schemeClr>
                </a:solidFill>
                <a:latin typeface="Arial"/>
                <a:cs typeface="Arial"/>
              </a:rPr>
              <a:t>Click the done button to finish adding bookmark</a:t>
            </a:r>
          </a:p>
        </p:txBody>
      </p:sp>
      <p:sp>
        <p:nvSpPr>
          <p:cNvPr id="7" name="Rectangle 6">
            <a:extLst>
              <a:ext uri="{FF2B5EF4-FFF2-40B4-BE49-F238E27FC236}">
                <a16:creationId xmlns:a16="http://schemas.microsoft.com/office/drawing/2014/main" id="{9A269ED3-3F1C-136B-1477-E6294B64EA14}"/>
              </a:ext>
            </a:extLst>
          </p:cNvPr>
          <p:cNvSpPr/>
          <p:nvPr/>
        </p:nvSpPr>
        <p:spPr>
          <a:xfrm>
            <a:off x="7653701" y="1671630"/>
            <a:ext cx="2324198" cy="35090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Rounded Corners 7">
            <a:extLst>
              <a:ext uri="{FF2B5EF4-FFF2-40B4-BE49-F238E27FC236}">
                <a16:creationId xmlns:a16="http://schemas.microsoft.com/office/drawing/2014/main" id="{7F78ABE2-6E4B-CC00-062A-A6E92ABC127F}"/>
              </a:ext>
            </a:extLst>
          </p:cNvPr>
          <p:cNvSpPr/>
          <p:nvPr/>
        </p:nvSpPr>
        <p:spPr>
          <a:xfrm>
            <a:off x="9637922" y="1354332"/>
            <a:ext cx="2077981" cy="1749362"/>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Type: </a:t>
            </a:r>
            <a:br>
              <a:rPr lang="en-US" sz="1600" b="1">
                <a:solidFill>
                  <a:schemeClr val="tx1"/>
                </a:solidFill>
                <a:latin typeface="Arial"/>
                <a:cs typeface="Arial"/>
              </a:rPr>
            </a:br>
            <a:r>
              <a:rPr lang="en-US" sz="1600" b="1">
                <a:solidFill>
                  <a:schemeClr val="tx1"/>
                </a:solidFill>
                <a:latin typeface="Arial"/>
                <a:cs typeface="Arial"/>
              </a:rPr>
              <a:t>"WBSCM Training Environment" </a:t>
            </a:r>
            <a:br>
              <a:rPr lang="en-US" sz="1600" b="1">
                <a:solidFill>
                  <a:schemeClr val="tx1"/>
                </a:solidFill>
                <a:latin typeface="Arial"/>
                <a:cs typeface="Arial"/>
              </a:rPr>
            </a:br>
            <a:r>
              <a:rPr lang="en-US" sz="1600" b="1">
                <a:solidFill>
                  <a:schemeClr val="tx1"/>
                </a:solidFill>
                <a:latin typeface="Arial"/>
                <a:cs typeface="Arial"/>
              </a:rPr>
              <a:t>in the Name box to label the bookmark.</a:t>
            </a:r>
          </a:p>
        </p:txBody>
      </p:sp>
    </p:spTree>
    <p:extLst>
      <p:ext uri="{BB962C8B-B14F-4D97-AF65-F5344CB8AC3E}">
        <p14:creationId xmlns:p14="http://schemas.microsoft.com/office/powerpoint/2010/main" val="258774229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638175"/>
          </a:xfrm>
          <a:ln w="28575">
            <a:solidFill>
              <a:schemeClr val="tx1"/>
            </a:solidFill>
          </a:ln>
        </p:spPr>
        <p:txBody>
          <a:bodyPr lIns="91440" tIns="45720" rIns="91440" bIns="45720" anchor="t"/>
          <a:lstStyle/>
          <a:p>
            <a:pPr algn="ctr"/>
            <a:r>
              <a:rPr lang="en-US" sz="4400">
                <a:latin typeface="Arial"/>
                <a:cs typeface="Arial"/>
              </a:rPr>
              <a:t>Bookmarking Site in Chrome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1816A9B2-AC1A-C1E4-A552-0CA9977A5A69}"/>
              </a:ext>
            </a:extLst>
          </p:cNvPr>
          <p:cNvPicPr>
            <a:picLocks noChangeAspect="1"/>
          </p:cNvPicPr>
          <p:nvPr/>
        </p:nvPicPr>
        <p:blipFill>
          <a:blip r:embed="rId3"/>
          <a:stretch>
            <a:fillRect/>
          </a:stretch>
        </p:blipFill>
        <p:spPr>
          <a:xfrm>
            <a:off x="730181" y="1098818"/>
            <a:ext cx="10614408" cy="3915113"/>
          </a:xfrm>
          <a:prstGeom prst="rect">
            <a:avLst/>
          </a:prstGeom>
          <a:ln w="12700">
            <a:solidFill>
              <a:schemeClr val="tx1"/>
            </a:solidFill>
          </a:ln>
        </p:spPr>
      </p:pic>
      <p:sp>
        <p:nvSpPr>
          <p:cNvPr id="4" name="Rectangle 3">
            <a:extLst>
              <a:ext uri="{FF2B5EF4-FFF2-40B4-BE49-F238E27FC236}">
                <a16:creationId xmlns:a16="http://schemas.microsoft.com/office/drawing/2014/main" id="{587D7F94-8A54-9C21-1CBF-9EAC39FC970C}"/>
              </a:ext>
            </a:extLst>
          </p:cNvPr>
          <p:cNvSpPr/>
          <p:nvPr/>
        </p:nvSpPr>
        <p:spPr>
          <a:xfrm>
            <a:off x="9571170" y="2103909"/>
            <a:ext cx="2262865" cy="705650"/>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a:solidFill>
                  <a:schemeClr val="tx1">
                    <a:lumMod val="95000"/>
                    <a:lumOff val="5000"/>
                  </a:schemeClr>
                </a:solidFill>
                <a:latin typeface="Arial"/>
                <a:cs typeface="Arial"/>
              </a:rPr>
              <a:t>Blue Star Indicates Bookmarked Site.</a:t>
            </a:r>
          </a:p>
        </p:txBody>
      </p:sp>
      <p:sp>
        <p:nvSpPr>
          <p:cNvPr id="5" name="Arrow: Left 4">
            <a:extLst>
              <a:ext uri="{FF2B5EF4-FFF2-40B4-BE49-F238E27FC236}">
                <a16:creationId xmlns:a16="http://schemas.microsoft.com/office/drawing/2014/main" id="{856F72A8-8B08-7BF6-4333-F79D507FEFC9}"/>
              </a:ext>
            </a:extLst>
          </p:cNvPr>
          <p:cNvSpPr/>
          <p:nvPr/>
        </p:nvSpPr>
        <p:spPr>
          <a:xfrm rot="5400000">
            <a:off x="9733425" y="1552338"/>
            <a:ext cx="717176" cy="31376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16196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a:t>WBSCM Training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chat or text message&#10;&#10;Description automatically generated">
            <a:extLst>
              <a:ext uri="{FF2B5EF4-FFF2-40B4-BE49-F238E27FC236}">
                <a16:creationId xmlns:a16="http://schemas.microsoft.com/office/drawing/2014/main" id="{EC127602-5A9C-1C17-77CE-25C3A9A2D3E5}"/>
              </a:ext>
            </a:extLst>
          </p:cNvPr>
          <p:cNvPicPr>
            <a:picLocks noChangeAspect="1"/>
          </p:cNvPicPr>
          <p:nvPr/>
        </p:nvPicPr>
        <p:blipFill>
          <a:blip r:embed="rId3"/>
          <a:stretch>
            <a:fillRect/>
          </a:stretch>
        </p:blipFill>
        <p:spPr>
          <a:xfrm>
            <a:off x="2987368" y="827052"/>
            <a:ext cx="5397909" cy="5171122"/>
          </a:xfrm>
          <a:prstGeom prst="rect">
            <a:avLst/>
          </a:prstGeom>
          <a:ln w="12700">
            <a:solidFill>
              <a:schemeClr val="tx1"/>
            </a:solidFill>
          </a:ln>
        </p:spPr>
      </p:pic>
      <p:sp>
        <p:nvSpPr>
          <p:cNvPr id="4" name="Arrow: Up 3">
            <a:extLst>
              <a:ext uri="{FF2B5EF4-FFF2-40B4-BE49-F238E27FC236}">
                <a16:creationId xmlns:a16="http://schemas.microsoft.com/office/drawing/2014/main" id="{E62BE663-71AC-25CB-9980-8CC1F1705466}"/>
              </a:ext>
            </a:extLst>
          </p:cNvPr>
          <p:cNvSpPr/>
          <p:nvPr/>
        </p:nvSpPr>
        <p:spPr>
          <a:xfrm>
            <a:off x="2998671" y="1577810"/>
            <a:ext cx="2226473" cy="2761862"/>
          </a:xfrm>
          <a:prstGeom prst="upArrow">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b="1" dirty="0">
                <a:solidFill>
                  <a:schemeClr val="tx1">
                    <a:lumMod val="95000"/>
                    <a:lumOff val="5000"/>
                  </a:schemeClr>
                </a:solidFill>
              </a:rPr>
              <a:t>Portal icon may be found under the search bar.</a:t>
            </a:r>
          </a:p>
        </p:txBody>
      </p:sp>
    </p:spTree>
    <p:extLst>
      <p:ext uri="{BB962C8B-B14F-4D97-AF65-F5344CB8AC3E}">
        <p14:creationId xmlns:p14="http://schemas.microsoft.com/office/powerpoint/2010/main" val="151324306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5641668"/>
          </a:xfrm>
          <a:ln w="28575">
            <a:solidFill>
              <a:schemeClr val="tx1"/>
            </a:solidFill>
          </a:ln>
        </p:spPr>
        <p:txBody>
          <a:bodyPr lIns="91440" tIns="45720" rIns="91440" bIns="45720" anchor="t"/>
          <a:lstStyle/>
          <a:p>
            <a:pPr algn="ctr"/>
            <a:endParaRPr lang="en-US" sz="4400">
              <a:latin typeface="Arial"/>
              <a:cs typeface="Arial"/>
            </a:endParaRPr>
          </a:p>
          <a:p>
            <a:pPr algn="ctr"/>
            <a:endParaRPr lang="en-US" sz="4400">
              <a:latin typeface="Arial"/>
              <a:cs typeface="Arial"/>
            </a:endParaRPr>
          </a:p>
          <a:p>
            <a:pPr algn="ctr"/>
            <a:endParaRPr lang="en-US" sz="4400">
              <a:latin typeface="Arial"/>
              <a:cs typeface="Arial"/>
            </a:endParaRPr>
          </a:p>
          <a:p>
            <a:pPr algn="ctr"/>
            <a:r>
              <a:rPr lang="en-US" sz="4400">
                <a:latin typeface="Arial"/>
                <a:cs typeface="Arial"/>
              </a:rPr>
              <a:t>Disabling Pop-Blocker in Chrome</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30904041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638175"/>
          </a:xfrm>
          <a:ln w="28575">
            <a:solidFill>
              <a:schemeClr val="tx1"/>
            </a:solidFill>
          </a:ln>
        </p:spPr>
        <p:txBody>
          <a:bodyPr lIns="91440" tIns="45720" rIns="91440" bIns="45720" anchor="t"/>
          <a:lstStyle/>
          <a:p>
            <a:pPr algn="ctr"/>
            <a:r>
              <a:rPr lang="en-US" sz="4400">
                <a:latin typeface="Arial"/>
                <a:cs typeface="Arial"/>
              </a:rPr>
              <a:t>Disabling Pop-Blocker in Chrome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application&#10;&#10;Description automatically generated">
            <a:extLst>
              <a:ext uri="{FF2B5EF4-FFF2-40B4-BE49-F238E27FC236}">
                <a16:creationId xmlns:a16="http://schemas.microsoft.com/office/drawing/2014/main" id="{C95B88B4-8035-E1C1-0886-1158657D36EC}"/>
              </a:ext>
            </a:extLst>
          </p:cNvPr>
          <p:cNvPicPr>
            <a:picLocks noChangeAspect="1"/>
          </p:cNvPicPr>
          <p:nvPr/>
        </p:nvPicPr>
        <p:blipFill>
          <a:blip r:embed="rId3"/>
          <a:stretch>
            <a:fillRect/>
          </a:stretch>
        </p:blipFill>
        <p:spPr>
          <a:xfrm>
            <a:off x="785752" y="1051019"/>
            <a:ext cx="10610600" cy="4221575"/>
          </a:xfrm>
          <a:prstGeom prst="rect">
            <a:avLst/>
          </a:prstGeom>
          <a:ln>
            <a:solidFill>
              <a:schemeClr val="tx1"/>
            </a:solidFill>
          </a:ln>
        </p:spPr>
      </p:pic>
      <p:sp>
        <p:nvSpPr>
          <p:cNvPr id="10" name="Rectangle 9">
            <a:extLst>
              <a:ext uri="{FF2B5EF4-FFF2-40B4-BE49-F238E27FC236}">
                <a16:creationId xmlns:a16="http://schemas.microsoft.com/office/drawing/2014/main" id="{33243A0D-7304-69F7-D740-8BA8278F76F3}"/>
              </a:ext>
            </a:extLst>
          </p:cNvPr>
          <p:cNvSpPr/>
          <p:nvPr/>
        </p:nvSpPr>
        <p:spPr>
          <a:xfrm>
            <a:off x="7592705" y="2462740"/>
            <a:ext cx="3469341" cy="923364"/>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a:solidFill>
                  <a:schemeClr val="tx1">
                    <a:lumMod val="95000"/>
                    <a:lumOff val="5000"/>
                  </a:schemeClr>
                </a:solidFill>
                <a:latin typeface="Arial"/>
                <a:cs typeface="Arial"/>
              </a:rPr>
              <a:t>Click on the three dots on the upper right-hand corner of your browser</a:t>
            </a:r>
          </a:p>
        </p:txBody>
      </p:sp>
      <p:sp>
        <p:nvSpPr>
          <p:cNvPr id="12" name="Arrow: Left 11">
            <a:extLst>
              <a:ext uri="{FF2B5EF4-FFF2-40B4-BE49-F238E27FC236}">
                <a16:creationId xmlns:a16="http://schemas.microsoft.com/office/drawing/2014/main" id="{462648AC-2D0F-8200-779B-17233A73632D}"/>
              </a:ext>
            </a:extLst>
          </p:cNvPr>
          <p:cNvSpPr/>
          <p:nvPr/>
        </p:nvSpPr>
        <p:spPr>
          <a:xfrm rot="7800000">
            <a:off x="10523402" y="1928583"/>
            <a:ext cx="717176" cy="31376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EF29D0-3594-2B91-6D5B-366064B690F6}"/>
              </a:ext>
            </a:extLst>
          </p:cNvPr>
          <p:cNvSpPr/>
          <p:nvPr/>
        </p:nvSpPr>
        <p:spPr>
          <a:xfrm>
            <a:off x="5346288" y="1512714"/>
            <a:ext cx="3469341" cy="290014"/>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a:solidFill>
                  <a:schemeClr val="tx1">
                    <a:lumMod val="95000"/>
                    <a:lumOff val="5000"/>
                  </a:schemeClr>
                </a:solidFill>
                <a:latin typeface="Arial"/>
                <a:cs typeface="Arial"/>
              </a:rPr>
              <a:t>Web Address Bar</a:t>
            </a:r>
          </a:p>
        </p:txBody>
      </p:sp>
    </p:spTree>
    <p:extLst>
      <p:ext uri="{BB962C8B-B14F-4D97-AF65-F5344CB8AC3E}">
        <p14:creationId xmlns:p14="http://schemas.microsoft.com/office/powerpoint/2010/main" val="69065246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6EF2E9F9-5B83-EEF7-38C2-825D94D793C3}"/>
              </a:ext>
            </a:extLst>
          </p:cNvPr>
          <p:cNvPicPr>
            <a:picLocks noChangeAspect="1"/>
          </p:cNvPicPr>
          <p:nvPr/>
        </p:nvPicPr>
        <p:blipFill>
          <a:blip r:embed="rId3"/>
          <a:stretch>
            <a:fillRect/>
          </a:stretch>
        </p:blipFill>
        <p:spPr>
          <a:xfrm>
            <a:off x="689264" y="1192168"/>
            <a:ext cx="10631629" cy="4776732"/>
          </a:xfrm>
          <a:prstGeom prst="rect">
            <a:avLst/>
          </a:prstGeom>
        </p:spPr>
      </p:pic>
      <p:sp>
        <p:nvSpPr>
          <p:cNvPr id="10" name="Rectangle 9">
            <a:extLst>
              <a:ext uri="{FF2B5EF4-FFF2-40B4-BE49-F238E27FC236}">
                <a16:creationId xmlns:a16="http://schemas.microsoft.com/office/drawing/2014/main" id="{820A92A5-43F0-F66F-F1BB-1D3E6E961BFB}"/>
              </a:ext>
            </a:extLst>
          </p:cNvPr>
          <p:cNvSpPr/>
          <p:nvPr/>
        </p:nvSpPr>
        <p:spPr>
          <a:xfrm>
            <a:off x="4965287" y="1556008"/>
            <a:ext cx="2638069" cy="237165"/>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b="1" dirty="0">
                <a:solidFill>
                  <a:schemeClr val="tx1">
                    <a:lumMod val="95000"/>
                    <a:lumOff val="5000"/>
                  </a:schemeClr>
                </a:solidFill>
                <a:latin typeface="Arial"/>
                <a:cs typeface="Arial"/>
              </a:rPr>
              <a:t>Web Address Bar</a:t>
            </a:r>
          </a:p>
        </p:txBody>
      </p:sp>
      <p:sp>
        <p:nvSpPr>
          <p:cNvPr id="12" name="Arrow: Right 11">
            <a:extLst>
              <a:ext uri="{FF2B5EF4-FFF2-40B4-BE49-F238E27FC236}">
                <a16:creationId xmlns:a16="http://schemas.microsoft.com/office/drawing/2014/main" id="{21E26A9F-6DF3-BC64-CBB4-00F561255ACB}"/>
              </a:ext>
            </a:extLst>
          </p:cNvPr>
          <p:cNvSpPr/>
          <p:nvPr/>
        </p:nvSpPr>
        <p:spPr>
          <a:xfrm>
            <a:off x="6849429" y="4116365"/>
            <a:ext cx="2097738" cy="80682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Click on settings</a:t>
            </a:r>
          </a:p>
        </p:txBody>
      </p:sp>
      <p:sp>
        <p:nvSpPr>
          <p:cNvPr id="13" name="Oval 12">
            <a:extLst>
              <a:ext uri="{FF2B5EF4-FFF2-40B4-BE49-F238E27FC236}">
                <a16:creationId xmlns:a16="http://schemas.microsoft.com/office/drawing/2014/main" id="{070B9707-409D-9BD0-08FF-A8434E358748}"/>
              </a:ext>
            </a:extLst>
          </p:cNvPr>
          <p:cNvSpPr/>
          <p:nvPr/>
        </p:nvSpPr>
        <p:spPr>
          <a:xfrm>
            <a:off x="8979834" y="4419649"/>
            <a:ext cx="502023" cy="20618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80161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Screenshot 2022-05-18 093501.png">
            <a:extLst>
              <a:ext uri="{FF2B5EF4-FFF2-40B4-BE49-F238E27FC236}">
                <a16:creationId xmlns:a16="http://schemas.microsoft.com/office/drawing/2014/main" id="{EF038B23-CC85-32D7-E115-F51F7781E124}"/>
              </a:ext>
            </a:extLst>
          </p:cNvPr>
          <p:cNvPicPr>
            <a:picLocks noChangeAspect="1"/>
          </p:cNvPicPr>
          <p:nvPr/>
        </p:nvPicPr>
        <p:blipFill rotWithShape="1">
          <a:blip r:embed="rId3"/>
          <a:srcRect r="46914" b="28127"/>
          <a:stretch/>
        </p:blipFill>
        <p:spPr>
          <a:xfrm>
            <a:off x="689266" y="1281204"/>
            <a:ext cx="10615229" cy="4340127"/>
          </a:xfrm>
          <a:prstGeom prst="rect">
            <a:avLst/>
          </a:prstGeom>
          <a:ln>
            <a:solidFill>
              <a:schemeClr val="tx1"/>
            </a:solidFill>
          </a:ln>
        </p:spPr>
      </p:pic>
      <p:sp>
        <p:nvSpPr>
          <p:cNvPr id="8" name="Arrow: Left 7">
            <a:extLst>
              <a:ext uri="{FF2B5EF4-FFF2-40B4-BE49-F238E27FC236}">
                <a16:creationId xmlns:a16="http://schemas.microsoft.com/office/drawing/2014/main" id="{D75EA216-FB09-46E8-F633-2272BBB8777C}"/>
              </a:ext>
            </a:extLst>
          </p:cNvPr>
          <p:cNvSpPr/>
          <p:nvPr/>
        </p:nvSpPr>
        <p:spPr>
          <a:xfrm>
            <a:off x="2988633" y="3854735"/>
            <a:ext cx="3452327" cy="896203"/>
          </a:xfrm>
          <a:prstGeom prst="leftArrow">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600" b="1">
                <a:solidFill>
                  <a:schemeClr val="tx1"/>
                </a:solidFill>
                <a:latin typeface="Arial"/>
                <a:cs typeface="Arial"/>
              </a:rPr>
              <a:t>Click on privacy and security</a:t>
            </a:r>
          </a:p>
        </p:txBody>
      </p:sp>
    </p:spTree>
    <p:extLst>
      <p:ext uri="{BB962C8B-B14F-4D97-AF65-F5344CB8AC3E}">
        <p14:creationId xmlns:p14="http://schemas.microsoft.com/office/powerpoint/2010/main" val="329120051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15" name="Picture 14" descr="Graphical user interface, text, application&#10;&#10;Description automatically generated">
            <a:extLst>
              <a:ext uri="{FF2B5EF4-FFF2-40B4-BE49-F238E27FC236}">
                <a16:creationId xmlns:a16="http://schemas.microsoft.com/office/drawing/2014/main" id="{1AED8506-2BF4-0F9D-C66F-F47863748624}"/>
              </a:ext>
            </a:extLst>
          </p:cNvPr>
          <p:cNvPicPr>
            <a:picLocks noChangeAspect="1"/>
          </p:cNvPicPr>
          <p:nvPr/>
        </p:nvPicPr>
        <p:blipFill rotWithShape="1">
          <a:blip r:embed="rId3">
            <a:extLst>
              <a:ext uri="{28A0092B-C50C-407E-A947-70E740481C1C}">
                <a14:useLocalDpi xmlns:a14="http://schemas.microsoft.com/office/drawing/2010/main" val="0"/>
              </a:ext>
            </a:extLst>
          </a:blip>
          <a:srcRect r="27042" b="15215"/>
          <a:stretch/>
        </p:blipFill>
        <p:spPr>
          <a:xfrm>
            <a:off x="686455" y="1156769"/>
            <a:ext cx="10546614" cy="4816039"/>
          </a:xfrm>
          <a:prstGeom prst="rect">
            <a:avLst/>
          </a:prstGeom>
          <a:ln w="12700">
            <a:solidFill>
              <a:schemeClr val="tx1"/>
            </a:solidFill>
          </a:ln>
        </p:spPr>
      </p:pic>
      <p:sp>
        <p:nvSpPr>
          <p:cNvPr id="16" name="Arrow: Left 15">
            <a:extLst>
              <a:ext uri="{FF2B5EF4-FFF2-40B4-BE49-F238E27FC236}">
                <a16:creationId xmlns:a16="http://schemas.microsoft.com/office/drawing/2014/main" id="{FF7752F8-669A-90D3-BED3-94C6B144D6F8}"/>
              </a:ext>
            </a:extLst>
          </p:cNvPr>
          <p:cNvSpPr/>
          <p:nvPr/>
        </p:nvSpPr>
        <p:spPr>
          <a:xfrm>
            <a:off x="6611752" y="4734547"/>
            <a:ext cx="2845837" cy="861111"/>
          </a:xfrm>
          <a:prstGeom prst="leftArrow">
            <a:avLst/>
          </a:prstGeom>
          <a:ln w="190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b="1">
                <a:solidFill>
                  <a:schemeClr val="tx1"/>
                </a:solidFill>
                <a:latin typeface="Arial"/>
                <a:cs typeface="Arial"/>
              </a:rPr>
              <a:t>Click on Site Settings</a:t>
            </a:r>
          </a:p>
        </p:txBody>
      </p:sp>
    </p:spTree>
    <p:extLst>
      <p:ext uri="{BB962C8B-B14F-4D97-AF65-F5344CB8AC3E}">
        <p14:creationId xmlns:p14="http://schemas.microsoft.com/office/powerpoint/2010/main" val="353579070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86980" y="140205"/>
            <a:ext cx="10618040" cy="638175"/>
          </a:xfrm>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10" name="Picture 9">
            <a:extLst>
              <a:ext uri="{FF2B5EF4-FFF2-40B4-BE49-F238E27FC236}">
                <a16:creationId xmlns:a16="http://schemas.microsoft.com/office/drawing/2014/main" id="{AB7B4859-F2FF-61EE-9F2A-9301340AAFA8}"/>
              </a:ext>
            </a:extLst>
          </p:cNvPr>
          <p:cNvPicPr>
            <a:picLocks noChangeAspect="1"/>
          </p:cNvPicPr>
          <p:nvPr/>
        </p:nvPicPr>
        <p:blipFill>
          <a:blip r:embed="rId3"/>
          <a:stretch>
            <a:fillRect/>
          </a:stretch>
        </p:blipFill>
        <p:spPr>
          <a:xfrm>
            <a:off x="819959" y="813875"/>
            <a:ext cx="8908552" cy="5235394"/>
          </a:xfrm>
          <a:prstGeom prst="rect">
            <a:avLst/>
          </a:prstGeom>
          <a:ln w="12700">
            <a:solidFill>
              <a:schemeClr val="tx1"/>
            </a:solidFill>
          </a:ln>
        </p:spPr>
      </p:pic>
      <p:sp>
        <p:nvSpPr>
          <p:cNvPr id="13" name="Arrow: Right 12">
            <a:extLst>
              <a:ext uri="{FF2B5EF4-FFF2-40B4-BE49-F238E27FC236}">
                <a16:creationId xmlns:a16="http://schemas.microsoft.com/office/drawing/2014/main" id="{10138F4D-E1ED-1E2D-52DE-94B3CA7AAF40}"/>
              </a:ext>
            </a:extLst>
          </p:cNvPr>
          <p:cNvSpPr/>
          <p:nvPr/>
        </p:nvSpPr>
        <p:spPr>
          <a:xfrm>
            <a:off x="2299205" y="5101822"/>
            <a:ext cx="900064" cy="248511"/>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lumMod val="95000"/>
                  <a:lumOff val="5000"/>
                </a:schemeClr>
              </a:solidFill>
            </a:endParaRPr>
          </a:p>
        </p:txBody>
      </p:sp>
      <p:sp>
        <p:nvSpPr>
          <p:cNvPr id="12" name="Arrow: Left 11">
            <a:extLst>
              <a:ext uri="{FF2B5EF4-FFF2-40B4-BE49-F238E27FC236}">
                <a16:creationId xmlns:a16="http://schemas.microsoft.com/office/drawing/2014/main" id="{C175783B-BB8D-7B2E-BB0E-CC0B3AB8BF79}"/>
              </a:ext>
            </a:extLst>
          </p:cNvPr>
          <p:cNvSpPr/>
          <p:nvPr/>
        </p:nvSpPr>
        <p:spPr>
          <a:xfrm>
            <a:off x="8469876" y="4750128"/>
            <a:ext cx="2845837" cy="1113885"/>
          </a:xfrm>
          <a:prstGeom prst="leftArrow">
            <a:avLst/>
          </a:prstGeom>
          <a:ln w="190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600" b="1" dirty="0">
                <a:solidFill>
                  <a:schemeClr val="tx1"/>
                </a:solidFill>
                <a:latin typeface="Arial"/>
                <a:cs typeface="Arial"/>
              </a:rPr>
              <a:t>Scroll down and click on Pop-Ups and redirects</a:t>
            </a:r>
          </a:p>
        </p:txBody>
      </p:sp>
    </p:spTree>
    <p:extLst>
      <p:ext uri="{BB962C8B-B14F-4D97-AF65-F5344CB8AC3E}">
        <p14:creationId xmlns:p14="http://schemas.microsoft.com/office/powerpoint/2010/main" val="236803776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3B904723-625C-1407-B3D6-2A096D994C34}"/>
              </a:ext>
            </a:extLst>
          </p:cNvPr>
          <p:cNvPicPr>
            <a:picLocks noChangeAspect="1"/>
          </p:cNvPicPr>
          <p:nvPr/>
        </p:nvPicPr>
        <p:blipFill rotWithShape="1">
          <a:blip r:embed="rId3">
            <a:extLst>
              <a:ext uri="{28A0092B-C50C-407E-A947-70E740481C1C}">
                <a14:useLocalDpi xmlns:a14="http://schemas.microsoft.com/office/drawing/2010/main" val="0"/>
              </a:ext>
            </a:extLst>
          </a:blip>
          <a:srcRect r="31881" b="46385"/>
          <a:stretch/>
        </p:blipFill>
        <p:spPr>
          <a:xfrm>
            <a:off x="686455" y="1278294"/>
            <a:ext cx="10625925" cy="3909932"/>
          </a:xfrm>
          <a:prstGeom prst="rect">
            <a:avLst/>
          </a:prstGeom>
          <a:ln w="12700">
            <a:solidFill>
              <a:schemeClr val="tx1"/>
            </a:solidFill>
          </a:ln>
        </p:spPr>
      </p:pic>
      <p:sp>
        <p:nvSpPr>
          <p:cNvPr id="6" name="Arrow: Left 5">
            <a:extLst>
              <a:ext uri="{FF2B5EF4-FFF2-40B4-BE49-F238E27FC236}">
                <a16:creationId xmlns:a16="http://schemas.microsoft.com/office/drawing/2014/main" id="{AE63FFDD-B9B0-BA9D-0481-A392094B8F56}"/>
              </a:ext>
            </a:extLst>
          </p:cNvPr>
          <p:cNvSpPr/>
          <p:nvPr/>
        </p:nvSpPr>
        <p:spPr>
          <a:xfrm>
            <a:off x="8494555" y="3828439"/>
            <a:ext cx="3337061" cy="1276661"/>
          </a:xfrm>
          <a:prstGeom prst="leftArrow">
            <a:avLst/>
          </a:prstGeom>
          <a:solidFill>
            <a:schemeClr val="accent6"/>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b="1" dirty="0">
                <a:solidFill>
                  <a:schemeClr val="tx1"/>
                </a:solidFill>
                <a:latin typeface="Arial"/>
                <a:cs typeface="Arial"/>
              </a:rPr>
              <a:t>Option #1: Allow pop-ups for all websites.</a:t>
            </a:r>
          </a:p>
        </p:txBody>
      </p:sp>
    </p:spTree>
    <p:extLst>
      <p:ext uri="{BB962C8B-B14F-4D97-AF65-F5344CB8AC3E}">
        <p14:creationId xmlns:p14="http://schemas.microsoft.com/office/powerpoint/2010/main" val="11498841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normAutofit lnSpcReduction="10000"/>
          </a:bodyPr>
          <a:lstStyle/>
          <a:p>
            <a:pPr algn="ctr"/>
            <a:r>
              <a:rPr lang="en-US" sz="4400">
                <a:latin typeface="Arial"/>
                <a:cs typeface="Arial"/>
              </a:rPr>
              <a:t>RA User Check-In</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686455" y="1149462"/>
            <a:ext cx="6305621" cy="1636854"/>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Arial"/>
                <a:cs typeface="Arial"/>
              </a:rPr>
              <a:t>Scan the QR Code to access</a:t>
            </a:r>
          </a:p>
          <a:p>
            <a:pPr algn="ctr"/>
            <a:r>
              <a:rPr lang="en-US" sz="2800" dirty="0">
                <a:latin typeface="Arial"/>
                <a:cs typeface="Arial"/>
              </a:rPr>
              <a:t>the 2-question check-in </a:t>
            </a:r>
          </a:p>
          <a:p>
            <a:pPr algn="ctr"/>
            <a:r>
              <a:rPr lang="en-US" sz="2800" dirty="0">
                <a:latin typeface="Arial"/>
                <a:cs typeface="Arial"/>
              </a:rPr>
              <a:t>or copy the link below and paste                       into your browser.</a:t>
            </a:r>
          </a:p>
          <a:p>
            <a:endParaRPr lang="en-US" sz="2400" dirty="0"/>
          </a:p>
          <a:p>
            <a:endParaRPr lang="en-US" sz="3200" dirty="0">
              <a:latin typeface="Arial"/>
              <a:cs typeface="Arial"/>
            </a:endParaRPr>
          </a:p>
        </p:txBody>
      </p:sp>
      <p:pic>
        <p:nvPicPr>
          <p:cNvPr id="8" name="Picture 7">
            <a:extLst>
              <a:ext uri="{FF2B5EF4-FFF2-40B4-BE49-F238E27FC236}">
                <a16:creationId xmlns:a16="http://schemas.microsoft.com/office/drawing/2014/main" id="{30A61483-8329-480F-483E-830D46FF82F7}"/>
              </a:ext>
            </a:extLst>
          </p:cNvPr>
          <p:cNvPicPr>
            <a:picLocks noChangeAspect="1"/>
          </p:cNvPicPr>
          <p:nvPr/>
        </p:nvPicPr>
        <p:blipFill rotWithShape="1">
          <a:blip r:embed="rId3"/>
          <a:srcRect l="23637" t="36714" r="24317" b="13556"/>
          <a:stretch/>
        </p:blipFill>
        <p:spPr>
          <a:xfrm>
            <a:off x="2675484" y="3052070"/>
            <a:ext cx="2244436" cy="2167517"/>
          </a:xfrm>
          <a:prstGeom prst="rect">
            <a:avLst/>
          </a:prstGeom>
        </p:spPr>
      </p:pic>
      <p:sp>
        <p:nvSpPr>
          <p:cNvPr id="12" name="TextBox 11">
            <a:extLst>
              <a:ext uri="{FF2B5EF4-FFF2-40B4-BE49-F238E27FC236}">
                <a16:creationId xmlns:a16="http://schemas.microsoft.com/office/drawing/2014/main" id="{B4E1427E-606C-399A-1D48-B123BAE9A77C}"/>
              </a:ext>
            </a:extLst>
          </p:cNvPr>
          <p:cNvSpPr txBox="1"/>
          <p:nvPr/>
        </p:nvSpPr>
        <p:spPr>
          <a:xfrm>
            <a:off x="1803308" y="5265901"/>
            <a:ext cx="4503974" cy="584775"/>
          </a:xfrm>
          <a:prstGeom prst="rect">
            <a:avLst/>
          </a:prstGeom>
          <a:noFill/>
        </p:spPr>
        <p:txBody>
          <a:bodyPr wrap="square">
            <a:spAutoFit/>
          </a:bodyPr>
          <a:lstStyle/>
          <a:p>
            <a:r>
              <a:rPr lang="en-US" sz="3200">
                <a:solidFill>
                  <a:srgbClr val="7030A0"/>
                </a:solidFill>
                <a:hlinkClick r:id="rId4">
                  <a:extLst>
                    <a:ext uri="{A12FA001-AC4F-418D-AE19-62706E023703}">
                      <ahyp:hlinkClr xmlns:ahyp="http://schemas.microsoft.com/office/drawing/2018/hyperlinkcolor" val="tx"/>
                    </a:ext>
                  </a:extLst>
                </a:hlinkClick>
              </a:rPr>
              <a:t>https://bit.ly/3Xm4wLq</a:t>
            </a:r>
            <a:endParaRPr lang="en-US" sz="3200">
              <a:solidFill>
                <a:srgbClr val="7030A0"/>
              </a:solidFill>
            </a:endParaRPr>
          </a:p>
        </p:txBody>
      </p:sp>
      <p:pic>
        <p:nvPicPr>
          <p:cNvPr id="3" name="Picture 2">
            <a:extLst>
              <a:ext uri="{FF2B5EF4-FFF2-40B4-BE49-F238E27FC236}">
                <a16:creationId xmlns:a16="http://schemas.microsoft.com/office/drawing/2014/main" id="{AB2D31E9-65FB-41A2-74D2-B924E0808B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177" t="3636" r="12476"/>
          <a:stretch/>
        </p:blipFill>
        <p:spPr bwMode="auto">
          <a:xfrm>
            <a:off x="6923538" y="1326689"/>
            <a:ext cx="4395318" cy="460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209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A2FB1F16-11B0-C8AE-3D20-75FC83EBD146}"/>
              </a:ext>
            </a:extLst>
          </p:cNvPr>
          <p:cNvPicPr>
            <a:picLocks noChangeAspect="1"/>
          </p:cNvPicPr>
          <p:nvPr/>
        </p:nvPicPr>
        <p:blipFill rotWithShape="1">
          <a:blip r:embed="rId3"/>
          <a:srcRect r="-104" b="27928"/>
          <a:stretch/>
        </p:blipFill>
        <p:spPr>
          <a:xfrm>
            <a:off x="690285" y="1272717"/>
            <a:ext cx="10614220" cy="4404564"/>
          </a:xfrm>
          <a:prstGeom prst="rect">
            <a:avLst/>
          </a:prstGeom>
          <a:ln w="12700">
            <a:solidFill>
              <a:schemeClr val="tx1"/>
            </a:solidFill>
          </a:ln>
        </p:spPr>
      </p:pic>
      <p:sp>
        <p:nvSpPr>
          <p:cNvPr id="8" name="Arrow: Left 7">
            <a:extLst>
              <a:ext uri="{FF2B5EF4-FFF2-40B4-BE49-F238E27FC236}">
                <a16:creationId xmlns:a16="http://schemas.microsoft.com/office/drawing/2014/main" id="{88069C63-554A-6315-77BE-093432368753}"/>
              </a:ext>
            </a:extLst>
          </p:cNvPr>
          <p:cNvSpPr/>
          <p:nvPr/>
        </p:nvSpPr>
        <p:spPr>
          <a:xfrm>
            <a:off x="8158291" y="4247826"/>
            <a:ext cx="2072172" cy="428765"/>
          </a:xfrm>
          <a:prstGeom prst="leftArrow">
            <a:avLst/>
          </a:prstGeom>
          <a:solidFill>
            <a:schemeClr val="accent6"/>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US" b="1">
              <a:solidFill>
                <a:schemeClr val="tx1"/>
              </a:solidFill>
              <a:latin typeface="Arial"/>
              <a:cs typeface="Arial"/>
            </a:endParaRPr>
          </a:p>
        </p:txBody>
      </p:sp>
      <p:sp>
        <p:nvSpPr>
          <p:cNvPr id="12" name="Rectangle: Rounded Corners 11">
            <a:extLst>
              <a:ext uri="{FF2B5EF4-FFF2-40B4-BE49-F238E27FC236}">
                <a16:creationId xmlns:a16="http://schemas.microsoft.com/office/drawing/2014/main" id="{8A3DDA00-DAD5-F501-DF37-04A130EC2AB9}"/>
              </a:ext>
            </a:extLst>
          </p:cNvPr>
          <p:cNvSpPr/>
          <p:nvPr/>
        </p:nvSpPr>
        <p:spPr>
          <a:xfrm>
            <a:off x="7948277" y="2836899"/>
            <a:ext cx="2364850" cy="1183010"/>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Option #2: </a:t>
            </a:r>
            <a:br>
              <a:rPr lang="en-US" sz="1600" b="1">
                <a:latin typeface="Arial"/>
                <a:cs typeface="Arial"/>
              </a:rPr>
            </a:br>
            <a:r>
              <a:rPr lang="en-US" sz="1600" b="1">
                <a:solidFill>
                  <a:schemeClr val="tx1"/>
                </a:solidFill>
                <a:latin typeface="Arial"/>
                <a:cs typeface="Arial"/>
              </a:rPr>
              <a:t>Click "Don't allow sites to send pop-ups or use redirects"</a:t>
            </a:r>
          </a:p>
        </p:txBody>
      </p:sp>
      <p:sp>
        <p:nvSpPr>
          <p:cNvPr id="13" name="Rectangle 12">
            <a:extLst>
              <a:ext uri="{FF2B5EF4-FFF2-40B4-BE49-F238E27FC236}">
                <a16:creationId xmlns:a16="http://schemas.microsoft.com/office/drawing/2014/main" id="{BA1728F4-E6E6-65A2-13EE-FBBB31D13973}"/>
              </a:ext>
            </a:extLst>
          </p:cNvPr>
          <p:cNvSpPr/>
          <p:nvPr/>
        </p:nvSpPr>
        <p:spPr>
          <a:xfrm>
            <a:off x="4086158" y="4302416"/>
            <a:ext cx="3828976" cy="35042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44605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A2FB1F16-11B0-C8AE-3D20-75FC83EBD146}"/>
              </a:ext>
            </a:extLst>
          </p:cNvPr>
          <p:cNvPicPr>
            <a:picLocks noChangeAspect="1"/>
          </p:cNvPicPr>
          <p:nvPr/>
        </p:nvPicPr>
        <p:blipFill rotWithShape="1">
          <a:blip r:embed="rId3"/>
          <a:srcRect b="14972"/>
          <a:stretch/>
        </p:blipFill>
        <p:spPr>
          <a:xfrm>
            <a:off x="716907" y="1129003"/>
            <a:ext cx="10019745" cy="4842589"/>
          </a:xfrm>
          <a:prstGeom prst="rect">
            <a:avLst/>
          </a:prstGeom>
          <a:ln>
            <a:solidFill>
              <a:schemeClr val="tx1"/>
            </a:solidFill>
          </a:ln>
        </p:spPr>
      </p:pic>
      <p:sp>
        <p:nvSpPr>
          <p:cNvPr id="8" name="Arrow: Left 7">
            <a:extLst>
              <a:ext uri="{FF2B5EF4-FFF2-40B4-BE49-F238E27FC236}">
                <a16:creationId xmlns:a16="http://schemas.microsoft.com/office/drawing/2014/main" id="{88069C63-554A-6315-77BE-093432368753}"/>
              </a:ext>
            </a:extLst>
          </p:cNvPr>
          <p:cNvSpPr/>
          <p:nvPr/>
        </p:nvSpPr>
        <p:spPr>
          <a:xfrm>
            <a:off x="10534853" y="5184178"/>
            <a:ext cx="1229490" cy="428765"/>
          </a:xfrm>
          <a:prstGeom prst="leftArrow">
            <a:avLst/>
          </a:prstGeom>
          <a:solidFill>
            <a:schemeClr val="accent6"/>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US" b="1">
              <a:solidFill>
                <a:schemeClr val="tx1"/>
              </a:solidFill>
              <a:latin typeface="Arial"/>
              <a:cs typeface="Arial"/>
            </a:endParaRPr>
          </a:p>
        </p:txBody>
      </p:sp>
      <p:sp>
        <p:nvSpPr>
          <p:cNvPr id="12" name="Rectangle: Rounded Corners 11">
            <a:extLst>
              <a:ext uri="{FF2B5EF4-FFF2-40B4-BE49-F238E27FC236}">
                <a16:creationId xmlns:a16="http://schemas.microsoft.com/office/drawing/2014/main" id="{8A3DDA00-DAD5-F501-DF37-04A130EC2AB9}"/>
              </a:ext>
            </a:extLst>
          </p:cNvPr>
          <p:cNvSpPr/>
          <p:nvPr/>
        </p:nvSpPr>
        <p:spPr>
          <a:xfrm>
            <a:off x="7813806" y="3195487"/>
            <a:ext cx="2077981" cy="1263692"/>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Option #2: </a:t>
            </a:r>
            <a:br>
              <a:rPr lang="en-US" sz="1600" b="1">
                <a:latin typeface="Arial"/>
                <a:cs typeface="Arial"/>
              </a:rPr>
            </a:br>
            <a:r>
              <a:rPr lang="en-US" sz="1600" b="1">
                <a:solidFill>
                  <a:schemeClr val="tx1"/>
                </a:solidFill>
                <a:latin typeface="Arial"/>
                <a:cs typeface="Arial"/>
              </a:rPr>
              <a:t>Click Add button for "Allowed to send pop-ups and redirects"</a:t>
            </a:r>
          </a:p>
        </p:txBody>
      </p:sp>
      <p:sp>
        <p:nvSpPr>
          <p:cNvPr id="13" name="Rectangle 12">
            <a:extLst>
              <a:ext uri="{FF2B5EF4-FFF2-40B4-BE49-F238E27FC236}">
                <a16:creationId xmlns:a16="http://schemas.microsoft.com/office/drawing/2014/main" id="{BA1728F4-E6E6-65A2-13EE-FBBB31D13973}"/>
              </a:ext>
            </a:extLst>
          </p:cNvPr>
          <p:cNvSpPr/>
          <p:nvPr/>
        </p:nvSpPr>
        <p:spPr>
          <a:xfrm>
            <a:off x="3945467" y="5302569"/>
            <a:ext cx="2567300" cy="2024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9928669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3E863960-FD3D-0DE2-EF10-91439BFE853A}"/>
              </a:ext>
            </a:extLst>
          </p:cNvPr>
          <p:cNvPicPr>
            <a:picLocks noChangeAspect="1"/>
          </p:cNvPicPr>
          <p:nvPr/>
        </p:nvPicPr>
        <p:blipFill>
          <a:blip r:embed="rId3"/>
          <a:stretch>
            <a:fillRect/>
          </a:stretch>
        </p:blipFill>
        <p:spPr>
          <a:xfrm>
            <a:off x="2213264" y="1163356"/>
            <a:ext cx="7774131" cy="4730446"/>
          </a:xfrm>
          <a:prstGeom prst="rect">
            <a:avLst/>
          </a:prstGeom>
        </p:spPr>
      </p:pic>
      <p:sp>
        <p:nvSpPr>
          <p:cNvPr id="4" name="Arrow: Left 3">
            <a:extLst>
              <a:ext uri="{FF2B5EF4-FFF2-40B4-BE49-F238E27FC236}">
                <a16:creationId xmlns:a16="http://schemas.microsoft.com/office/drawing/2014/main" id="{27B09971-2543-383C-AE09-420D2D26AA10}"/>
              </a:ext>
            </a:extLst>
          </p:cNvPr>
          <p:cNvSpPr/>
          <p:nvPr/>
        </p:nvSpPr>
        <p:spPr>
          <a:xfrm>
            <a:off x="7168420" y="3468863"/>
            <a:ext cx="2434158" cy="1119674"/>
          </a:xfrm>
          <a:prstGeom prst="leftArrow">
            <a:avLst/>
          </a:prstGeom>
          <a:solidFill>
            <a:schemeClr val="accent6"/>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600" b="1" dirty="0">
                <a:solidFill>
                  <a:schemeClr val="tx1"/>
                </a:solidFill>
                <a:latin typeface="Arial"/>
                <a:cs typeface="Arial"/>
              </a:rPr>
              <a:t>Type in usda.gov and click add</a:t>
            </a:r>
          </a:p>
        </p:txBody>
      </p:sp>
      <p:sp>
        <p:nvSpPr>
          <p:cNvPr id="5" name="Arrow: Up 4">
            <a:extLst>
              <a:ext uri="{FF2B5EF4-FFF2-40B4-BE49-F238E27FC236}">
                <a16:creationId xmlns:a16="http://schemas.microsoft.com/office/drawing/2014/main" id="{66F05F9B-90E9-BF88-D098-592866BF4927}"/>
              </a:ext>
            </a:extLst>
          </p:cNvPr>
          <p:cNvSpPr/>
          <p:nvPr/>
        </p:nvSpPr>
        <p:spPr>
          <a:xfrm>
            <a:off x="8603282" y="4966360"/>
            <a:ext cx="662473" cy="1119674"/>
          </a:xfrm>
          <a:prstGeom prst="upArrow">
            <a:avLst/>
          </a:prstGeom>
          <a:solidFill>
            <a:schemeClr val="accent6"/>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00364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Disabling Pop-Blocker</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7" name="Picture 7" descr="Graphical user interface, text, application, email&#10;&#10;Description automatically generated">
            <a:extLst>
              <a:ext uri="{FF2B5EF4-FFF2-40B4-BE49-F238E27FC236}">
                <a16:creationId xmlns:a16="http://schemas.microsoft.com/office/drawing/2014/main" id="{80325AFA-BA70-9B7C-7BDA-891042D188BE}"/>
              </a:ext>
            </a:extLst>
          </p:cNvPr>
          <p:cNvPicPr>
            <a:picLocks noChangeAspect="1"/>
          </p:cNvPicPr>
          <p:nvPr/>
        </p:nvPicPr>
        <p:blipFill rotWithShape="1">
          <a:blip r:embed="rId3"/>
          <a:srcRect t="-1" r="11190" b="-1935"/>
          <a:stretch/>
        </p:blipFill>
        <p:spPr>
          <a:xfrm>
            <a:off x="686456" y="1138498"/>
            <a:ext cx="10192766" cy="4805102"/>
          </a:xfrm>
          <a:prstGeom prst="rect">
            <a:avLst/>
          </a:prstGeom>
          <a:ln w="12700">
            <a:solidFill>
              <a:schemeClr val="tx1"/>
            </a:solidFill>
          </a:ln>
        </p:spPr>
      </p:pic>
      <p:sp>
        <p:nvSpPr>
          <p:cNvPr id="8" name="Rectangle: Rounded Corners 7">
            <a:extLst>
              <a:ext uri="{FF2B5EF4-FFF2-40B4-BE49-F238E27FC236}">
                <a16:creationId xmlns:a16="http://schemas.microsoft.com/office/drawing/2014/main" id="{188CE334-5215-E941-829F-8D43F27141F5}"/>
              </a:ext>
            </a:extLst>
          </p:cNvPr>
          <p:cNvSpPr/>
          <p:nvPr/>
        </p:nvSpPr>
        <p:spPr>
          <a:xfrm>
            <a:off x="2510264" y="3969711"/>
            <a:ext cx="1782147" cy="1218868"/>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Web address listed under allowable pop-ups</a:t>
            </a:r>
          </a:p>
        </p:txBody>
      </p:sp>
      <p:sp>
        <p:nvSpPr>
          <p:cNvPr id="13" name="Arrow: Right 12">
            <a:extLst>
              <a:ext uri="{FF2B5EF4-FFF2-40B4-BE49-F238E27FC236}">
                <a16:creationId xmlns:a16="http://schemas.microsoft.com/office/drawing/2014/main" id="{58E37AE9-4DD3-EB01-1F49-E6532073FA85}"/>
              </a:ext>
            </a:extLst>
          </p:cNvPr>
          <p:cNvSpPr/>
          <p:nvPr/>
        </p:nvSpPr>
        <p:spPr>
          <a:xfrm rot="-10800000" flipV="1">
            <a:off x="5866127" y="5425462"/>
            <a:ext cx="1235787" cy="294040"/>
          </a:xfrm>
          <a:prstGeom prst="rightArrow">
            <a:avLst>
              <a:gd name="adj1" fmla="val 55398"/>
              <a:gd name="adj2" fmla="val 5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lumMod val="95000"/>
                  <a:lumOff val="5000"/>
                </a:schemeClr>
              </a:solidFill>
            </a:endParaRPr>
          </a:p>
        </p:txBody>
      </p:sp>
    </p:spTree>
    <p:extLst>
      <p:ext uri="{BB962C8B-B14F-4D97-AF65-F5344CB8AC3E}">
        <p14:creationId xmlns:p14="http://schemas.microsoft.com/office/powerpoint/2010/main" val="308672463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5641668"/>
          </a:xfrm>
          <a:ln w="28575">
            <a:solidFill>
              <a:schemeClr val="tx1"/>
            </a:solidFill>
          </a:ln>
        </p:spPr>
        <p:txBody>
          <a:bodyPr lIns="91440" tIns="45720" rIns="91440" bIns="45720" anchor="t"/>
          <a:lstStyle/>
          <a:p>
            <a:pPr algn="ctr"/>
            <a:endParaRPr lang="en-US" sz="4400">
              <a:latin typeface="Arial"/>
              <a:cs typeface="Arial"/>
            </a:endParaRPr>
          </a:p>
          <a:p>
            <a:pPr algn="ctr"/>
            <a:endParaRPr lang="en-US" sz="4400">
              <a:latin typeface="Arial"/>
              <a:cs typeface="Arial"/>
            </a:endParaRPr>
          </a:p>
          <a:p>
            <a:pPr algn="ctr"/>
            <a:endParaRPr lang="en-US" sz="4400">
              <a:latin typeface="Arial"/>
              <a:cs typeface="Arial"/>
            </a:endParaRPr>
          </a:p>
          <a:p>
            <a:pPr algn="ctr"/>
            <a:r>
              <a:rPr lang="en-US" sz="4400">
                <a:latin typeface="Arial"/>
                <a:cs typeface="Arial"/>
              </a:rPr>
              <a:t>Enable PDF Downloads in Chrome</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326018149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638175"/>
          </a:xfrm>
          <a:ln w="28575">
            <a:solidFill>
              <a:schemeClr val="tx1"/>
            </a:solidFill>
          </a:ln>
        </p:spPr>
        <p:txBody>
          <a:bodyPr lIns="91440" tIns="45720" rIns="91440" bIns="45720" anchor="t"/>
          <a:lstStyle/>
          <a:p>
            <a:pPr algn="ctr"/>
            <a:r>
              <a:rPr lang="en-US" sz="4400">
                <a:latin typeface="Arial"/>
                <a:cs typeface="Arial"/>
              </a:rPr>
              <a:t>Enable PDF Download Settings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application&#10;&#10;Description automatically generated">
            <a:extLst>
              <a:ext uri="{FF2B5EF4-FFF2-40B4-BE49-F238E27FC236}">
                <a16:creationId xmlns:a16="http://schemas.microsoft.com/office/drawing/2014/main" id="{C95B88B4-8035-E1C1-0886-1158657D36EC}"/>
              </a:ext>
            </a:extLst>
          </p:cNvPr>
          <p:cNvPicPr>
            <a:picLocks noChangeAspect="1"/>
          </p:cNvPicPr>
          <p:nvPr/>
        </p:nvPicPr>
        <p:blipFill>
          <a:blip r:embed="rId3"/>
          <a:stretch>
            <a:fillRect/>
          </a:stretch>
        </p:blipFill>
        <p:spPr>
          <a:xfrm>
            <a:off x="757759" y="1051019"/>
            <a:ext cx="10610600" cy="4221575"/>
          </a:xfrm>
          <a:prstGeom prst="rect">
            <a:avLst/>
          </a:prstGeom>
          <a:ln w="12700">
            <a:solidFill>
              <a:schemeClr val="tx1"/>
            </a:solidFill>
          </a:ln>
        </p:spPr>
      </p:pic>
      <p:sp>
        <p:nvSpPr>
          <p:cNvPr id="10" name="Rectangle 9">
            <a:extLst>
              <a:ext uri="{FF2B5EF4-FFF2-40B4-BE49-F238E27FC236}">
                <a16:creationId xmlns:a16="http://schemas.microsoft.com/office/drawing/2014/main" id="{33243A0D-7304-69F7-D740-8BA8278F76F3}"/>
              </a:ext>
            </a:extLst>
          </p:cNvPr>
          <p:cNvSpPr/>
          <p:nvPr/>
        </p:nvSpPr>
        <p:spPr>
          <a:xfrm>
            <a:off x="7592705" y="2462740"/>
            <a:ext cx="3469341" cy="923364"/>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dirty="0">
                <a:solidFill>
                  <a:schemeClr val="tx1">
                    <a:lumMod val="95000"/>
                    <a:lumOff val="5000"/>
                  </a:schemeClr>
                </a:solidFill>
                <a:latin typeface="Arial"/>
                <a:cs typeface="Arial"/>
              </a:rPr>
              <a:t>Click on the three dots on the upper right-hand corner of your browser</a:t>
            </a:r>
          </a:p>
        </p:txBody>
      </p:sp>
      <p:sp>
        <p:nvSpPr>
          <p:cNvPr id="12" name="Arrow: Left 11">
            <a:extLst>
              <a:ext uri="{FF2B5EF4-FFF2-40B4-BE49-F238E27FC236}">
                <a16:creationId xmlns:a16="http://schemas.microsoft.com/office/drawing/2014/main" id="{462648AC-2D0F-8200-779B-17233A73632D}"/>
              </a:ext>
            </a:extLst>
          </p:cNvPr>
          <p:cNvSpPr/>
          <p:nvPr/>
        </p:nvSpPr>
        <p:spPr>
          <a:xfrm rot="7800000">
            <a:off x="10523402" y="1928583"/>
            <a:ext cx="717176" cy="313765"/>
          </a:xfrm>
          <a:prstGeom prst="leftArrow">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EF29D0-3594-2B91-6D5B-366064B690F6}"/>
              </a:ext>
            </a:extLst>
          </p:cNvPr>
          <p:cNvSpPr/>
          <p:nvPr/>
        </p:nvSpPr>
        <p:spPr>
          <a:xfrm>
            <a:off x="5346288" y="1512713"/>
            <a:ext cx="3469341" cy="327961"/>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dirty="0">
                <a:solidFill>
                  <a:schemeClr val="tx1">
                    <a:lumMod val="95000"/>
                    <a:lumOff val="5000"/>
                  </a:schemeClr>
                </a:solidFill>
                <a:latin typeface="Arial"/>
                <a:cs typeface="Arial"/>
              </a:rPr>
              <a:t>Web Address Bar</a:t>
            </a:r>
          </a:p>
        </p:txBody>
      </p:sp>
    </p:spTree>
    <p:extLst>
      <p:ext uri="{BB962C8B-B14F-4D97-AF65-F5344CB8AC3E}">
        <p14:creationId xmlns:p14="http://schemas.microsoft.com/office/powerpoint/2010/main" val="351266888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Enabling PDF Download Settings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3" name="Picture 3" descr="Graphical user interface, text, application, email&#10;&#10;Description automatically generated">
            <a:extLst>
              <a:ext uri="{FF2B5EF4-FFF2-40B4-BE49-F238E27FC236}">
                <a16:creationId xmlns:a16="http://schemas.microsoft.com/office/drawing/2014/main" id="{6EF2E9F9-5B83-EEF7-38C2-825D94D793C3}"/>
              </a:ext>
            </a:extLst>
          </p:cNvPr>
          <p:cNvPicPr>
            <a:picLocks noChangeAspect="1"/>
          </p:cNvPicPr>
          <p:nvPr/>
        </p:nvPicPr>
        <p:blipFill>
          <a:blip r:embed="rId3"/>
          <a:stretch>
            <a:fillRect/>
          </a:stretch>
        </p:blipFill>
        <p:spPr>
          <a:xfrm>
            <a:off x="689264" y="1192168"/>
            <a:ext cx="10631629" cy="4776732"/>
          </a:xfrm>
          <a:prstGeom prst="rect">
            <a:avLst/>
          </a:prstGeom>
          <a:ln>
            <a:solidFill>
              <a:schemeClr val="tx1"/>
            </a:solidFill>
          </a:ln>
        </p:spPr>
      </p:pic>
      <p:sp>
        <p:nvSpPr>
          <p:cNvPr id="10" name="Rectangle 9">
            <a:extLst>
              <a:ext uri="{FF2B5EF4-FFF2-40B4-BE49-F238E27FC236}">
                <a16:creationId xmlns:a16="http://schemas.microsoft.com/office/drawing/2014/main" id="{820A92A5-43F0-F66F-F1BB-1D3E6E961BFB}"/>
              </a:ext>
            </a:extLst>
          </p:cNvPr>
          <p:cNvSpPr/>
          <p:nvPr/>
        </p:nvSpPr>
        <p:spPr>
          <a:xfrm>
            <a:off x="4965287" y="1496634"/>
            <a:ext cx="2638069" cy="284666"/>
          </a:xfrm>
          <a:prstGeom prst="rect">
            <a:avLst/>
          </a:prstGeom>
          <a:solidFill>
            <a:schemeClr val="accent6"/>
          </a:solidFill>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b="1" dirty="0">
                <a:solidFill>
                  <a:schemeClr val="tx1">
                    <a:lumMod val="95000"/>
                    <a:lumOff val="5000"/>
                  </a:schemeClr>
                </a:solidFill>
                <a:latin typeface="Arial"/>
                <a:cs typeface="Arial"/>
              </a:rPr>
              <a:t>Web Address Bar</a:t>
            </a:r>
          </a:p>
        </p:txBody>
      </p:sp>
      <p:sp>
        <p:nvSpPr>
          <p:cNvPr id="12" name="Arrow: Right 11">
            <a:extLst>
              <a:ext uri="{FF2B5EF4-FFF2-40B4-BE49-F238E27FC236}">
                <a16:creationId xmlns:a16="http://schemas.microsoft.com/office/drawing/2014/main" id="{21E26A9F-6DF3-BC64-CBB4-00F561255ACB}"/>
              </a:ext>
            </a:extLst>
          </p:cNvPr>
          <p:cNvSpPr/>
          <p:nvPr/>
        </p:nvSpPr>
        <p:spPr>
          <a:xfrm>
            <a:off x="6849429" y="4116365"/>
            <a:ext cx="2097738" cy="80682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Click on settings</a:t>
            </a:r>
          </a:p>
        </p:txBody>
      </p:sp>
      <p:sp>
        <p:nvSpPr>
          <p:cNvPr id="13" name="Oval 12">
            <a:extLst>
              <a:ext uri="{FF2B5EF4-FFF2-40B4-BE49-F238E27FC236}">
                <a16:creationId xmlns:a16="http://schemas.microsoft.com/office/drawing/2014/main" id="{070B9707-409D-9BD0-08FF-A8434E358748}"/>
              </a:ext>
            </a:extLst>
          </p:cNvPr>
          <p:cNvSpPr/>
          <p:nvPr/>
        </p:nvSpPr>
        <p:spPr>
          <a:xfrm>
            <a:off x="8979834" y="4410356"/>
            <a:ext cx="502023" cy="20618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6886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Enable PDF File Download Settings</a:t>
            </a: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7" name="Picture 3" descr="Screenshot 2022-05-18 093501.png">
            <a:extLst>
              <a:ext uri="{FF2B5EF4-FFF2-40B4-BE49-F238E27FC236}">
                <a16:creationId xmlns:a16="http://schemas.microsoft.com/office/drawing/2014/main" id="{1A74C2E1-DB21-1EDE-AD3E-97A02EB0B66F}"/>
              </a:ext>
            </a:extLst>
          </p:cNvPr>
          <p:cNvPicPr>
            <a:picLocks noChangeAspect="1"/>
          </p:cNvPicPr>
          <p:nvPr/>
        </p:nvPicPr>
        <p:blipFill rotWithShape="1">
          <a:blip r:embed="rId3"/>
          <a:srcRect r="46914" b="28127"/>
          <a:stretch/>
        </p:blipFill>
        <p:spPr>
          <a:xfrm>
            <a:off x="689266" y="1281204"/>
            <a:ext cx="10615229" cy="4340127"/>
          </a:xfrm>
          <a:prstGeom prst="rect">
            <a:avLst/>
          </a:prstGeom>
          <a:ln>
            <a:solidFill>
              <a:schemeClr val="tx1"/>
            </a:solidFill>
          </a:ln>
        </p:spPr>
      </p:pic>
      <p:sp>
        <p:nvSpPr>
          <p:cNvPr id="8" name="Arrow: Left 7">
            <a:extLst>
              <a:ext uri="{FF2B5EF4-FFF2-40B4-BE49-F238E27FC236}">
                <a16:creationId xmlns:a16="http://schemas.microsoft.com/office/drawing/2014/main" id="{D75EA216-FB09-46E8-F633-2272BBB8777C}"/>
              </a:ext>
            </a:extLst>
          </p:cNvPr>
          <p:cNvSpPr/>
          <p:nvPr/>
        </p:nvSpPr>
        <p:spPr>
          <a:xfrm>
            <a:off x="2643673" y="3783331"/>
            <a:ext cx="3452327" cy="896203"/>
          </a:xfrm>
          <a:prstGeom prst="leftArrow">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1600" b="1">
                <a:solidFill>
                  <a:schemeClr val="tx1"/>
                </a:solidFill>
                <a:latin typeface="Arial"/>
                <a:cs typeface="Arial"/>
              </a:rPr>
              <a:t>Click on privacy and security</a:t>
            </a:r>
          </a:p>
        </p:txBody>
      </p:sp>
    </p:spTree>
    <p:extLst>
      <p:ext uri="{BB962C8B-B14F-4D97-AF65-F5344CB8AC3E}">
        <p14:creationId xmlns:p14="http://schemas.microsoft.com/office/powerpoint/2010/main" val="185427736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Enable PDF File Download Settings</a:t>
            </a: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90EF1348-DC72-2216-C105-077F00738A0B}"/>
              </a:ext>
            </a:extLst>
          </p:cNvPr>
          <p:cNvPicPr>
            <a:picLocks noChangeAspect="1"/>
          </p:cNvPicPr>
          <p:nvPr/>
        </p:nvPicPr>
        <p:blipFill rotWithShape="1">
          <a:blip r:embed="rId3">
            <a:extLst>
              <a:ext uri="{28A0092B-C50C-407E-A947-70E740481C1C}">
                <a14:useLocalDpi xmlns:a14="http://schemas.microsoft.com/office/drawing/2010/main" val="0"/>
              </a:ext>
            </a:extLst>
          </a:blip>
          <a:srcRect r="27042" b="15215"/>
          <a:stretch/>
        </p:blipFill>
        <p:spPr>
          <a:xfrm>
            <a:off x="686455" y="1156769"/>
            <a:ext cx="10546614" cy="4816039"/>
          </a:xfrm>
          <a:prstGeom prst="rect">
            <a:avLst/>
          </a:prstGeom>
          <a:ln w="12700">
            <a:solidFill>
              <a:schemeClr val="tx1"/>
            </a:solidFill>
          </a:ln>
        </p:spPr>
      </p:pic>
      <p:sp>
        <p:nvSpPr>
          <p:cNvPr id="16" name="Arrow: Left 15">
            <a:extLst>
              <a:ext uri="{FF2B5EF4-FFF2-40B4-BE49-F238E27FC236}">
                <a16:creationId xmlns:a16="http://schemas.microsoft.com/office/drawing/2014/main" id="{FF7752F8-669A-90D3-BED3-94C6B144D6F8}"/>
              </a:ext>
            </a:extLst>
          </p:cNvPr>
          <p:cNvSpPr/>
          <p:nvPr/>
        </p:nvSpPr>
        <p:spPr>
          <a:xfrm>
            <a:off x="8458658" y="4734547"/>
            <a:ext cx="3050276" cy="861111"/>
          </a:xfrm>
          <a:prstGeom prst="leftArrow">
            <a:avLst/>
          </a:prstGeom>
          <a:ln w="190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b="1">
                <a:solidFill>
                  <a:schemeClr val="tx1"/>
                </a:solidFill>
                <a:latin typeface="Arial"/>
                <a:cs typeface="Arial"/>
              </a:rPr>
              <a:t>Click on "Site Settings"</a:t>
            </a:r>
          </a:p>
        </p:txBody>
      </p:sp>
    </p:spTree>
    <p:extLst>
      <p:ext uri="{BB962C8B-B14F-4D97-AF65-F5344CB8AC3E}">
        <p14:creationId xmlns:p14="http://schemas.microsoft.com/office/powerpoint/2010/main" val="54824006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Enable PDF File Download Settings</a:t>
            </a: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4">
            <a:extLst>
              <a:ext uri="{FF2B5EF4-FFF2-40B4-BE49-F238E27FC236}">
                <a16:creationId xmlns:a16="http://schemas.microsoft.com/office/drawing/2014/main" id="{EECED1D5-5DD4-78F6-B2EA-55EACDA0FC9A}"/>
              </a:ext>
            </a:extLst>
          </p:cNvPr>
          <p:cNvPicPr>
            <a:picLocks noChangeAspect="1"/>
          </p:cNvPicPr>
          <p:nvPr/>
        </p:nvPicPr>
        <p:blipFill>
          <a:blip r:embed="rId3"/>
          <a:stretch>
            <a:fillRect/>
          </a:stretch>
        </p:blipFill>
        <p:spPr>
          <a:xfrm>
            <a:off x="686455" y="1141639"/>
            <a:ext cx="6871342" cy="4881986"/>
          </a:xfrm>
          <a:prstGeom prst="rect">
            <a:avLst/>
          </a:prstGeom>
          <a:ln w="12700">
            <a:solidFill>
              <a:schemeClr val="tx1"/>
            </a:solidFill>
          </a:ln>
        </p:spPr>
      </p:pic>
      <p:sp>
        <p:nvSpPr>
          <p:cNvPr id="7" name="Rectangle: Rounded Corners 6">
            <a:extLst>
              <a:ext uri="{FF2B5EF4-FFF2-40B4-BE49-F238E27FC236}">
                <a16:creationId xmlns:a16="http://schemas.microsoft.com/office/drawing/2014/main" id="{EB836986-6E70-0622-905A-DD6BC4BF91E2}"/>
              </a:ext>
            </a:extLst>
          </p:cNvPr>
          <p:cNvSpPr/>
          <p:nvPr/>
        </p:nvSpPr>
        <p:spPr>
          <a:xfrm>
            <a:off x="1225720" y="4515340"/>
            <a:ext cx="1782147" cy="124097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lumMod val="95000"/>
                    <a:lumOff val="5000"/>
                  </a:schemeClr>
                </a:solidFill>
                <a:latin typeface="Arial"/>
                <a:cs typeface="Arial"/>
              </a:rPr>
              <a:t>Click on "Additional Content Settings" Arrow</a:t>
            </a:r>
          </a:p>
        </p:txBody>
      </p:sp>
      <p:sp>
        <p:nvSpPr>
          <p:cNvPr id="8" name="Arrow: Left 7">
            <a:extLst>
              <a:ext uri="{FF2B5EF4-FFF2-40B4-BE49-F238E27FC236}">
                <a16:creationId xmlns:a16="http://schemas.microsoft.com/office/drawing/2014/main" id="{078F6972-1FC7-499A-6006-2313FA742698}"/>
              </a:ext>
            </a:extLst>
          </p:cNvPr>
          <p:cNvSpPr/>
          <p:nvPr/>
        </p:nvSpPr>
        <p:spPr>
          <a:xfrm>
            <a:off x="7060511" y="5620091"/>
            <a:ext cx="1483568" cy="403534"/>
          </a:xfrm>
          <a:prstGeom prst="leftArrow">
            <a:avLst/>
          </a:prstGeom>
          <a:solidFill>
            <a:schemeClr val="accent6"/>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5C3D49-8D38-8FD0-B340-868FC569594A}"/>
              </a:ext>
            </a:extLst>
          </p:cNvPr>
          <p:cNvSpPr/>
          <p:nvPr/>
        </p:nvSpPr>
        <p:spPr>
          <a:xfrm>
            <a:off x="3175238" y="5645940"/>
            <a:ext cx="1655442" cy="27045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33503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01</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410160"/>
            <a:ext cx="9596718" cy="1555144"/>
          </a:xfrm>
        </p:spPr>
        <p:txBody>
          <a:bodyPr/>
          <a:lstStyle/>
          <a:p>
            <a:r>
              <a:rPr lang="en-US" sz="6800"/>
              <a:t>Course Introduction</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473646" y="4686738"/>
            <a:ext cx="5266765" cy="812778"/>
          </a:xfrm>
        </p:spPr>
        <p:txBody>
          <a:bodyPr lIns="91440" tIns="45720" rIns="91440" bIns="45720" anchor="t"/>
          <a:lstStyle/>
          <a:p>
            <a:r>
              <a:rPr lang="en-US">
                <a:solidFill>
                  <a:schemeClr val="bg1"/>
                </a:solidFill>
                <a:latin typeface="Arial"/>
                <a:cs typeface="Arial"/>
              </a:rPr>
              <a:t> Course Outline and Objectives </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4</a:t>
            </a:fld>
            <a:endParaRPr lang="en-US"/>
          </a:p>
        </p:txBody>
      </p:sp>
    </p:spTree>
    <p:extLst>
      <p:ext uri="{BB962C8B-B14F-4D97-AF65-F5344CB8AC3E}">
        <p14:creationId xmlns:p14="http://schemas.microsoft.com/office/powerpoint/2010/main" val="1916292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Enable PDF File Download Settings</a:t>
            </a: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F1E86ABC-C155-E8D1-4317-0761B670293D}"/>
              </a:ext>
            </a:extLst>
          </p:cNvPr>
          <p:cNvPicPr>
            <a:picLocks noChangeAspect="1"/>
          </p:cNvPicPr>
          <p:nvPr/>
        </p:nvPicPr>
        <p:blipFill rotWithShape="1">
          <a:blip r:embed="rId3">
            <a:extLst>
              <a:ext uri="{28A0092B-C50C-407E-A947-70E740481C1C}">
                <a14:useLocalDpi xmlns:a14="http://schemas.microsoft.com/office/drawing/2010/main" val="0"/>
              </a:ext>
            </a:extLst>
          </a:blip>
          <a:srcRect t="39655" r="28259"/>
          <a:stretch/>
        </p:blipFill>
        <p:spPr>
          <a:xfrm>
            <a:off x="686455" y="1412315"/>
            <a:ext cx="10615965" cy="3858802"/>
          </a:xfrm>
          <a:prstGeom prst="rect">
            <a:avLst/>
          </a:prstGeom>
          <a:ln w="12700">
            <a:solidFill>
              <a:schemeClr val="tx1"/>
            </a:solidFill>
          </a:ln>
        </p:spPr>
      </p:pic>
      <p:sp>
        <p:nvSpPr>
          <p:cNvPr id="10" name="Arrow: Right 9">
            <a:extLst>
              <a:ext uri="{FF2B5EF4-FFF2-40B4-BE49-F238E27FC236}">
                <a16:creationId xmlns:a16="http://schemas.microsoft.com/office/drawing/2014/main" id="{68D9450E-0763-8CBA-9DDD-B900D9FCAC97}"/>
              </a:ext>
            </a:extLst>
          </p:cNvPr>
          <p:cNvSpPr/>
          <p:nvPr/>
        </p:nvSpPr>
        <p:spPr>
          <a:xfrm>
            <a:off x="9550872" y="3601899"/>
            <a:ext cx="1320423" cy="330529"/>
          </a:xfrm>
          <a:prstGeom prst="rightArrow">
            <a:avLst/>
          </a:prstGeom>
          <a:solidFill>
            <a:schemeClr val="accent6"/>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EE63761-CACC-6A0E-F6E8-D738BF64E7DB}"/>
              </a:ext>
            </a:extLst>
          </p:cNvPr>
          <p:cNvSpPr/>
          <p:nvPr/>
        </p:nvSpPr>
        <p:spPr>
          <a:xfrm>
            <a:off x="8660477" y="2329322"/>
            <a:ext cx="2247504" cy="101336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latin typeface="Arial"/>
                <a:cs typeface="Arial"/>
              </a:rPr>
              <a:t>Click on "PDF documents" arrow</a:t>
            </a:r>
            <a:endParaRPr lang="en-US">
              <a:solidFill>
                <a:schemeClr val="tx1"/>
              </a:solidFill>
              <a:ea typeface="+mn-lt"/>
              <a:cs typeface="+mn-lt"/>
            </a:endParaRPr>
          </a:p>
        </p:txBody>
      </p:sp>
      <p:sp>
        <p:nvSpPr>
          <p:cNvPr id="13" name="Rectangle 12">
            <a:extLst>
              <a:ext uri="{FF2B5EF4-FFF2-40B4-BE49-F238E27FC236}">
                <a16:creationId xmlns:a16="http://schemas.microsoft.com/office/drawing/2014/main" id="{4AE4E7DD-041F-3006-64F7-B9EAF3CEF656}"/>
              </a:ext>
            </a:extLst>
          </p:cNvPr>
          <p:cNvSpPr/>
          <p:nvPr/>
        </p:nvSpPr>
        <p:spPr>
          <a:xfrm>
            <a:off x="4962836" y="3661148"/>
            <a:ext cx="1655442" cy="27045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4194530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Enable PDF File Download Settings</a:t>
            </a: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68A92A10-652C-B150-BDF3-C7E369C3F608}"/>
              </a:ext>
            </a:extLst>
          </p:cNvPr>
          <p:cNvPicPr>
            <a:picLocks noChangeAspect="1"/>
          </p:cNvPicPr>
          <p:nvPr/>
        </p:nvPicPr>
        <p:blipFill rotWithShape="1">
          <a:blip r:embed="rId3">
            <a:extLst>
              <a:ext uri="{28A0092B-C50C-407E-A947-70E740481C1C}">
                <a14:useLocalDpi xmlns:a14="http://schemas.microsoft.com/office/drawing/2010/main" val="0"/>
              </a:ext>
            </a:extLst>
          </a:blip>
          <a:srcRect r="40794" b="40562"/>
          <a:stretch/>
        </p:blipFill>
        <p:spPr>
          <a:xfrm>
            <a:off x="686277" y="1371599"/>
            <a:ext cx="10580516" cy="4460940"/>
          </a:xfrm>
          <a:prstGeom prst="rect">
            <a:avLst/>
          </a:prstGeom>
          <a:ln w="12700">
            <a:solidFill>
              <a:schemeClr val="tx1"/>
            </a:solidFill>
          </a:ln>
        </p:spPr>
      </p:pic>
      <p:sp>
        <p:nvSpPr>
          <p:cNvPr id="5" name="Arrow: Left 4">
            <a:extLst>
              <a:ext uri="{FF2B5EF4-FFF2-40B4-BE49-F238E27FC236}">
                <a16:creationId xmlns:a16="http://schemas.microsoft.com/office/drawing/2014/main" id="{FF78832D-C3C1-2C07-B242-515FDD07C0A9}"/>
              </a:ext>
            </a:extLst>
          </p:cNvPr>
          <p:cNvSpPr/>
          <p:nvPr/>
        </p:nvSpPr>
        <p:spPr>
          <a:xfrm>
            <a:off x="8378041" y="3768126"/>
            <a:ext cx="3250722" cy="1366118"/>
          </a:xfrm>
          <a:prstGeom prst="leftArrow">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Click "Download PDFs" and close browser tab.</a:t>
            </a:r>
          </a:p>
        </p:txBody>
      </p:sp>
      <p:sp>
        <p:nvSpPr>
          <p:cNvPr id="3" name="Rectangle 2">
            <a:extLst>
              <a:ext uri="{FF2B5EF4-FFF2-40B4-BE49-F238E27FC236}">
                <a16:creationId xmlns:a16="http://schemas.microsoft.com/office/drawing/2014/main" id="{92A4074C-4081-6AD8-F38B-8C38212F79A0}"/>
              </a:ext>
            </a:extLst>
          </p:cNvPr>
          <p:cNvSpPr/>
          <p:nvPr/>
        </p:nvSpPr>
        <p:spPr>
          <a:xfrm>
            <a:off x="6058746" y="4226226"/>
            <a:ext cx="2220519" cy="63861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8357339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42</a:t>
            </a:fld>
            <a:endParaRPr lang="en-US"/>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86455" y="411783"/>
            <a:ext cx="10618040" cy="823251"/>
          </a:xfrm>
          <a:ln w="28575">
            <a:solidFill>
              <a:schemeClr val="tx1"/>
            </a:solidFill>
          </a:ln>
        </p:spPr>
        <p:txBody>
          <a:bodyPr lIns="91440" tIns="45720" rIns="91440" bIns="45720" anchor="ctr"/>
          <a:lstStyle/>
          <a:p>
            <a:pPr algn="ctr">
              <a:spcBef>
                <a:spcPts val="0"/>
              </a:spcBef>
            </a:pPr>
            <a:r>
              <a:rPr lang="en-US" sz="4400" dirty="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Tree>
    <p:extLst>
      <p:ext uri="{BB962C8B-B14F-4D97-AF65-F5344CB8AC3E}">
        <p14:creationId xmlns:p14="http://schemas.microsoft.com/office/powerpoint/2010/main" val="39579722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785077" y="298896"/>
            <a:ext cx="12219213" cy="1446550"/>
          </a:xfrm>
          <a:prstGeom prst="rect">
            <a:avLst/>
          </a:prstGeom>
          <a:effectLst/>
        </p:spPr>
        <p:txBody>
          <a:bodyPr wrap="square" lIns="91440" tIns="45720" rIns="91440" bIns="45720" anchor="t">
            <a:spAutoFit/>
          </a:bodyPr>
          <a:lstStyle/>
          <a:p>
            <a:pPr algn="ctr"/>
            <a:r>
              <a:rPr lang="en-US" sz="8800" b="1">
                <a:effectLst>
                  <a:outerShdw blurRad="1270000" algn="ctr" rotWithShape="0">
                    <a:prstClr val="black">
                      <a:alpha val="40000"/>
                    </a:prstClr>
                  </a:outerShdw>
                </a:effectLst>
                <a:latin typeface="Rockwell"/>
                <a:ea typeface="Roboto Condensed"/>
                <a:cs typeface="Segoe UI"/>
              </a:rPr>
              <a:t>Lab Time:</a:t>
            </a:r>
            <a:endParaRPr lang="en-US" sz="8800" b="1">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dirty="0" smtClean="0"/>
              <a:pPr/>
              <a:t>44</a:t>
            </a:fld>
            <a:endParaRPr lang="en-US"/>
          </a:p>
        </p:txBody>
      </p:sp>
      <p:pic>
        <p:nvPicPr>
          <p:cNvPr id="4" name="Picture 5" descr="A person typing on a computer&#10;&#10;Description automatically generated">
            <a:extLst>
              <a:ext uri="{FF2B5EF4-FFF2-40B4-BE49-F238E27FC236}">
                <a16:creationId xmlns:a16="http://schemas.microsoft.com/office/drawing/2014/main" id="{29D3A18B-9719-4DD0-9DBA-FC1A52CA5110}"/>
              </a:ext>
            </a:extLst>
          </p:cNvPr>
          <p:cNvPicPr>
            <a:picLocks noChangeAspect="1"/>
          </p:cNvPicPr>
          <p:nvPr/>
        </p:nvPicPr>
        <p:blipFill>
          <a:blip r:embed="rId4"/>
          <a:stretch>
            <a:fillRect/>
          </a:stretch>
        </p:blipFill>
        <p:spPr>
          <a:xfrm>
            <a:off x="2981793" y="1971457"/>
            <a:ext cx="5834920" cy="3876955"/>
          </a:xfrm>
          <a:prstGeom prst="rect">
            <a:avLst/>
          </a:prstGeom>
        </p:spPr>
      </p:pic>
    </p:spTree>
    <p:extLst>
      <p:ext uri="{BB962C8B-B14F-4D97-AF65-F5344CB8AC3E}">
        <p14:creationId xmlns:p14="http://schemas.microsoft.com/office/powerpoint/2010/main" val="1878611643"/>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45</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10/16/2023</a:t>
            </a:fld>
            <a:endParaRPr lang="en-US"/>
          </a:p>
          <a:p>
            <a:r>
              <a:rPr lang="en-US"/>
              <a:t>www.SquareMeals.org</a:t>
            </a: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158910"/>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8"/>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46</a:t>
            </a:fld>
            <a:endParaRPr lang="en-US"/>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163477"/>
            <a:ext cx="4408414" cy="394674"/>
          </a:xfrm>
        </p:spPr>
        <p:txBody>
          <a:bodyPr lIns="91440" tIns="45720" rIns="91440" bIns="45720" anchor="t"/>
          <a:lstStyle/>
          <a:p>
            <a:r>
              <a:rPr lang="en-US">
                <a:latin typeface="Arial"/>
                <a:cs typeface="Arial"/>
              </a:rPr>
              <a:t>Contact Your Education Service Center</a:t>
            </a:r>
            <a:endParaRPr lang="en-US"/>
          </a:p>
        </p:txBody>
      </p:sp>
    </p:spTree>
    <p:extLst>
      <p:ext uri="{BB962C8B-B14F-4D97-AF65-F5344CB8AC3E}">
        <p14:creationId xmlns:p14="http://schemas.microsoft.com/office/powerpoint/2010/main" val="2012979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8002976" y="-2933"/>
            <a:ext cx="4325982" cy="6889551"/>
            <a:chOff x="7845699" y="-13359"/>
            <a:chExt cx="4325982"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11834" y="-13359"/>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a:xfrm>
            <a:off x="690281" y="5144341"/>
            <a:ext cx="6562165" cy="1292316"/>
          </a:xfrm>
        </p:spPr>
        <p:txBody>
          <a:bodyPr lIns="91440" tIns="45720" rIns="91440" bIns="45720" anchor="t"/>
          <a:lstStyle/>
          <a:p>
            <a:r>
              <a:rPr lang="en-US">
                <a:latin typeface="Arial"/>
                <a:cs typeface="Arial"/>
              </a:rPr>
              <a:t>WBSCM Getting Started Course Outline</a:t>
            </a:r>
            <a:endParaRPr lang="en-US"/>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a:xfrm>
            <a:off x="9493262" y="1098670"/>
            <a:ext cx="2085109" cy="320483"/>
          </a:xfrm>
        </p:spPr>
        <p:txBody>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493262" y="1462088"/>
            <a:ext cx="2266949" cy="738235"/>
          </a:xfrm>
        </p:spPr>
        <p:txBody>
          <a:bodyPr lIns="91440" tIns="45720" rIns="91440" bIns="45720" anchor="t"/>
          <a:lstStyle/>
          <a:p>
            <a:r>
              <a:rPr lang="en-US">
                <a:latin typeface="Arial"/>
                <a:cs typeface="Arial"/>
              </a:rPr>
              <a:t>Course Objectives and Outcomes.</a:t>
            </a:r>
          </a:p>
        </p:txBody>
      </p:sp>
      <p:sp>
        <p:nvSpPr>
          <p:cNvPr id="40" name="Text Placeholder 39">
            <a:extLst>
              <a:ext uri="{FF2B5EF4-FFF2-40B4-BE49-F238E27FC236}">
                <a16:creationId xmlns:a16="http://schemas.microsoft.com/office/drawing/2014/main" id="{54398BFE-CC4A-4558-8B6B-EBFD7705BBE6}"/>
              </a:ext>
            </a:extLst>
          </p:cNvPr>
          <p:cNvSpPr>
            <a:spLocks noGrp="1"/>
          </p:cNvSpPr>
          <p:nvPr>
            <p:ph type="body" sz="quarter" idx="12"/>
          </p:nvPr>
        </p:nvSpPr>
        <p:spPr>
          <a:xfrm>
            <a:off x="9493262" y="2310229"/>
            <a:ext cx="2336222" cy="320483"/>
          </a:xfrm>
        </p:spPr>
        <p:txBody>
          <a:bodyPr lIns="91440" tIns="45720" rIns="91440" bIns="45720" anchor="t"/>
          <a:lstStyle/>
          <a:p>
            <a:r>
              <a:rPr lang="en-US">
                <a:latin typeface="Arial"/>
                <a:cs typeface="Arial"/>
              </a:rPr>
              <a:t>Getting Started</a:t>
            </a:r>
            <a:endParaRPr lang="en-US" b="0">
              <a:latin typeface="Arial"/>
              <a:cs typeface="Arial"/>
            </a:endParaRPr>
          </a:p>
          <a:p>
            <a:endParaRPr lang="en-US"/>
          </a:p>
        </p:txBody>
      </p:sp>
      <p:sp>
        <p:nvSpPr>
          <p:cNvPr id="41" name="Text Placeholder 40">
            <a:extLst>
              <a:ext uri="{FF2B5EF4-FFF2-40B4-BE49-F238E27FC236}">
                <a16:creationId xmlns:a16="http://schemas.microsoft.com/office/drawing/2014/main" id="{92263340-C08E-4A7F-A4F1-BD375FA70CD4}"/>
              </a:ext>
            </a:extLst>
          </p:cNvPr>
          <p:cNvSpPr>
            <a:spLocks noGrp="1"/>
          </p:cNvSpPr>
          <p:nvPr>
            <p:ph type="body" sz="quarter" idx="13"/>
          </p:nvPr>
        </p:nvSpPr>
        <p:spPr>
          <a:xfrm>
            <a:off x="9493262" y="2671861"/>
            <a:ext cx="2307417" cy="762799"/>
          </a:xfrm>
        </p:spPr>
        <p:txBody>
          <a:bodyPr lIns="91440" tIns="45720" rIns="91440" bIns="45720" anchor="t"/>
          <a:lstStyle/>
          <a:p>
            <a:pPr indent="-228600"/>
            <a:r>
              <a:rPr lang="en-US">
                <a:latin typeface="Arial"/>
                <a:cs typeface="Arial"/>
              </a:rPr>
              <a:t>Bookmarking, pop-ups, and other settings.</a:t>
            </a:r>
          </a:p>
          <a:p>
            <a:endParaRPr lang="en-US"/>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a:xfrm>
            <a:off x="9493262" y="3634997"/>
            <a:ext cx="2336222" cy="755553"/>
          </a:xfrm>
        </p:spPr>
        <p:txBody>
          <a:bodyPr lIns="91440" tIns="45720" rIns="91440" bIns="45720" anchor="t"/>
          <a:lstStyle/>
          <a:p>
            <a:r>
              <a:rPr lang="en-US">
                <a:latin typeface="Arial"/>
                <a:cs typeface="Arial"/>
              </a:rPr>
              <a:t>Training Environment Log-In and Portal Components</a:t>
            </a:r>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493262" y="4435750"/>
            <a:ext cx="2206336" cy="755553"/>
          </a:xfrm>
        </p:spPr>
        <p:txBody>
          <a:bodyPr lIns="91440" tIns="45720" rIns="91440" bIns="45720" anchor="t"/>
          <a:lstStyle/>
          <a:p>
            <a:r>
              <a:rPr lang="en-US">
                <a:latin typeface="Arial"/>
                <a:cs typeface="Arial"/>
              </a:rPr>
              <a:t>Logging in to WBSCM training environment view.</a:t>
            </a:r>
            <a:endParaRPr lang="en-US">
              <a:cs typeface="Arial"/>
            </a:endParaRPr>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5</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20321" y="1205017"/>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56175" y="129739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20321" y="2417980"/>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56175" y="2510361"/>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40851" y="3546480"/>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776705" y="3638861"/>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a:lstStyle/>
          <a:p>
            <a:pPr algn="ctr"/>
            <a:r>
              <a:rPr lang="en-US" sz="4400"/>
              <a:t>Course Objectives and Outcomes</a:t>
            </a:r>
          </a:p>
        </p:txBody>
      </p:sp>
      <p:sp>
        <p:nvSpPr>
          <p:cNvPr id="3" name="Text Placeholder 2">
            <a:extLst>
              <a:ext uri="{FF2B5EF4-FFF2-40B4-BE49-F238E27FC236}">
                <a16:creationId xmlns:a16="http://schemas.microsoft.com/office/drawing/2014/main" id="{25629188-3CA9-45F2-9A13-FFEAE99E2172}"/>
              </a:ext>
            </a:extLst>
          </p:cNvPr>
          <p:cNvSpPr>
            <a:spLocks noGrp="1"/>
          </p:cNvSpPr>
          <p:nvPr>
            <p:ph type="body" sz="quarter" idx="14"/>
          </p:nvPr>
        </p:nvSpPr>
        <p:spPr>
          <a:xfrm>
            <a:off x="845481" y="1393829"/>
            <a:ext cx="9946920" cy="278331"/>
          </a:xfrm>
        </p:spPr>
        <p:txBody>
          <a:bodyPr/>
          <a:lstStyle/>
          <a:p>
            <a:r>
              <a:rPr lang="en-US" sz="2800">
                <a:solidFill>
                  <a:srgbClr val="404040"/>
                </a:solidFill>
              </a:rPr>
              <a:t>By the end of this course, participants will be able to:</a:t>
            </a:r>
          </a:p>
          <a:p>
            <a:endParaRPr lang="en-US"/>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989045" y="2018647"/>
            <a:ext cx="10412474" cy="4009433"/>
          </a:xfrm>
        </p:spPr>
        <p:txBody>
          <a:bodyPr lIns="91440" tIns="45720" rIns="91440" bIns="45720" anchor="t"/>
          <a:lstStyle/>
          <a:p>
            <a:pPr marL="285750" indent="-285750">
              <a:buFont typeface="Arial" panose="020B0604020202020204" pitchFamily="34" charset="0"/>
              <a:buChar char="•"/>
            </a:pPr>
            <a:r>
              <a:rPr lang="en-US" sz="2600">
                <a:latin typeface="Arial"/>
                <a:cs typeface="Arial"/>
              </a:rPr>
              <a:t>Update browser privacy settings for optimal WBSCM use</a:t>
            </a:r>
            <a:br>
              <a:rPr lang="en-US" sz="2600">
                <a:latin typeface="Arial"/>
                <a:cs typeface="Arial"/>
              </a:rPr>
            </a:br>
            <a:endParaRPr lang="en-US" sz="2600">
              <a:latin typeface="Arial"/>
              <a:cs typeface="Arial"/>
            </a:endParaRPr>
          </a:p>
          <a:p>
            <a:pPr marL="285750" indent="-285750">
              <a:buFont typeface="Arial" panose="020B0604020202020204" pitchFamily="34" charset="0"/>
              <a:buChar char="•"/>
            </a:pPr>
            <a:r>
              <a:rPr lang="en-US" sz="2600">
                <a:latin typeface="Arial"/>
                <a:cs typeface="Arial"/>
              </a:rPr>
              <a:t>Log into WBSCM Training Environment</a:t>
            </a:r>
            <a:br>
              <a:rPr lang="en-US" sz="2600">
                <a:latin typeface="Arial"/>
                <a:cs typeface="Arial"/>
              </a:rPr>
            </a:br>
            <a:endParaRPr lang="en-US" sz="2600">
              <a:latin typeface="Arial"/>
            </a:endParaRPr>
          </a:p>
          <a:p>
            <a:pPr marL="285750" indent="-285750">
              <a:buFont typeface="Arial" panose="020B0604020202020204" pitchFamily="34" charset="0"/>
              <a:buChar char="•"/>
            </a:pPr>
            <a:r>
              <a:rPr lang="en-US" sz="2600">
                <a:latin typeface="Arial"/>
                <a:cs typeface="Arial"/>
              </a:rPr>
              <a:t>Identify WBSCM portal components and where to find content and system updates</a:t>
            </a:r>
            <a:br>
              <a:rPr lang="en-US" sz="2600">
                <a:latin typeface="Arial"/>
              </a:rPr>
            </a:br>
            <a:endParaRPr lang="en-US" sz="2600">
              <a:latin typeface="Arial"/>
            </a:endParaRPr>
          </a:p>
          <a:p>
            <a:pPr marL="285750" indent="-285750">
              <a:buFont typeface="Arial" panose="020B0604020202020204" pitchFamily="34" charset="0"/>
              <a:buChar char="•"/>
            </a:pPr>
            <a:r>
              <a:rPr lang="en-US" sz="2600">
                <a:latin typeface="Arial"/>
                <a:cs typeface="Arial"/>
              </a:rPr>
              <a:t>Identify WBSCM specific terminology</a:t>
            </a:r>
            <a:endParaRPr lang="en-US" sz="2600">
              <a:latin typeface="Arial"/>
            </a:endParaRPr>
          </a:p>
          <a:p>
            <a:pPr marL="285750" indent="-285750">
              <a:buFont typeface="Arial" panose="020B0604020202020204" pitchFamily="34" charset="0"/>
              <a:buChar char="•"/>
            </a:pPr>
            <a:endParaRPr lang="en-US" sz="2600">
              <a:latin typeface="Arial"/>
            </a:endParaRPr>
          </a:p>
          <a:p>
            <a:pPr marL="285750" indent="-285750">
              <a:buFont typeface="Arial" panose="020B0604020202020204" pitchFamily="34" charset="0"/>
              <a:buChar char="•"/>
            </a:pPr>
            <a:endParaRPr lang="en-US" sz="2600">
              <a:latin typeface="Arial"/>
            </a:endParaRPr>
          </a:p>
          <a:p>
            <a:pPr marL="285750" indent="-285750">
              <a:buFont typeface="Arial" panose="020B0604020202020204" pitchFamily="34" charset="0"/>
              <a:buChar char="•"/>
            </a:pPr>
            <a:endParaRPr lang="en-US" sz="26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15561359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02</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488232" y="1873856"/>
            <a:ext cx="9596718" cy="1555144"/>
          </a:xfrm>
        </p:spPr>
        <p:txBody>
          <a:bodyPr lIns="91440" tIns="45720" rIns="91440" bIns="45720" anchor="t"/>
          <a:lstStyle/>
          <a:p>
            <a:r>
              <a:rPr lang="en-US" sz="6000">
                <a:latin typeface="Arial Black"/>
                <a:cs typeface="Arial"/>
              </a:rPr>
              <a:t>WBSCM Getting Started</a:t>
            </a:r>
            <a:endParaRPr lang="en-US">
              <a:latin typeface="Arial Black"/>
              <a:cs typeface="Arial"/>
            </a:endParaRP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2686141" y="4123362"/>
            <a:ext cx="7200900" cy="1555143"/>
          </a:xfrm>
        </p:spPr>
        <p:txBody>
          <a:bodyPr lIns="91440" tIns="45720" rIns="91440" bIns="45720" anchor="t"/>
          <a:lstStyle/>
          <a:p>
            <a:r>
              <a:rPr lang="en-US" sz="4400">
                <a:solidFill>
                  <a:schemeClr val="bg1"/>
                </a:solidFill>
                <a:latin typeface="Arial"/>
                <a:cs typeface="Arial"/>
              </a:rPr>
              <a:t>Bookmarking, Pop-Ups and Other Settings</a:t>
            </a:r>
            <a:endParaRPr lang="en-US">
              <a:solidFill>
                <a:schemeClr val="bg1"/>
              </a:solidFill>
              <a:latin typeface="Arial"/>
              <a:cs typeface="Arial"/>
            </a:endParaRP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7</a:t>
            </a:fld>
            <a:endParaRPr lang="en-US"/>
          </a:p>
        </p:txBody>
      </p:sp>
    </p:spTree>
    <p:extLst>
      <p:ext uri="{BB962C8B-B14F-4D97-AF65-F5344CB8AC3E}">
        <p14:creationId xmlns:p14="http://schemas.microsoft.com/office/powerpoint/2010/main" val="3699601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638176"/>
          </a:xfrm>
          <a:ln w="28575">
            <a:solidFill>
              <a:schemeClr val="tx1"/>
            </a:solidFill>
          </a:ln>
        </p:spPr>
        <p:txBody>
          <a:bodyPr lIns="91440" tIns="45720" rIns="91440" bIns="45720" anchor="t"/>
          <a:lstStyle/>
          <a:p>
            <a:pPr algn="ctr"/>
            <a:r>
              <a:rPr lang="en-US" sz="4000">
                <a:latin typeface="Arial"/>
                <a:cs typeface="Arial"/>
              </a:rPr>
              <a:t>WBSCM Browser Set Up</a:t>
            </a:r>
            <a:endParaRPr lang="en-US" sz="40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6F3D15C6-A690-2209-32BB-3C333BD1C815}"/>
              </a:ext>
            </a:extLst>
          </p:cNvPr>
          <p:cNvSpPr txBox="1"/>
          <p:nvPr/>
        </p:nvSpPr>
        <p:spPr>
          <a:xfrm>
            <a:off x="805543" y="1052945"/>
            <a:ext cx="469273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Arial"/>
                <a:cs typeface="Arial"/>
              </a:rPr>
              <a:t>WBSCM Recommended Browser: Google Chrome</a:t>
            </a:r>
            <a:br>
              <a:rPr lang="en-US" sz="2400" dirty="0">
                <a:latin typeface="Arial"/>
                <a:cs typeface="Arial"/>
              </a:rPr>
            </a:br>
            <a:endParaRPr lang="en-US" sz="2400" dirty="0">
              <a:latin typeface="Arial"/>
              <a:cs typeface="Arial"/>
            </a:endParaRPr>
          </a:p>
          <a:p>
            <a:pPr marL="285750" indent="-285750">
              <a:buFont typeface="Arial"/>
              <a:buChar char="•"/>
            </a:pPr>
            <a:r>
              <a:rPr lang="en-US" sz="2400" dirty="0">
                <a:latin typeface="Arial"/>
                <a:cs typeface="Arial"/>
              </a:rPr>
              <a:t>Update Browser and Security Settings in Chrome for WBSCM Optimal Use.</a:t>
            </a:r>
          </a:p>
          <a:p>
            <a:pPr marL="742950" lvl="1" indent="-285750">
              <a:buFont typeface="Arial"/>
              <a:buChar char="•"/>
            </a:pPr>
            <a:r>
              <a:rPr lang="en-US" sz="2400" dirty="0">
                <a:latin typeface="Arial"/>
                <a:cs typeface="Arial"/>
              </a:rPr>
              <a:t>Bookmark Portal Site Address</a:t>
            </a:r>
            <a:endParaRPr lang="en-US" sz="2400" dirty="0"/>
          </a:p>
          <a:p>
            <a:pPr marL="742950" lvl="1" indent="-285750">
              <a:buFont typeface="Arial"/>
              <a:buChar char="•"/>
            </a:pPr>
            <a:r>
              <a:rPr lang="en-US" sz="2400" dirty="0">
                <a:latin typeface="Arial"/>
                <a:cs typeface="Arial"/>
              </a:rPr>
              <a:t>Enable Pop-Ups</a:t>
            </a:r>
          </a:p>
          <a:p>
            <a:pPr marL="742950" lvl="1" indent="-285750">
              <a:buFont typeface="Arial"/>
              <a:buChar char="•"/>
            </a:pPr>
            <a:r>
              <a:rPr lang="en-US" sz="2400" dirty="0">
                <a:latin typeface="Arial"/>
                <a:cs typeface="Arial"/>
              </a:rPr>
              <a:t>Enable PDF Downloads</a:t>
            </a:r>
            <a:br>
              <a:rPr lang="en-US" sz="2400" dirty="0">
                <a:latin typeface="Arial"/>
                <a:cs typeface="Arial"/>
              </a:rPr>
            </a:br>
            <a:endParaRPr lang="en-US" sz="2400" dirty="0">
              <a:latin typeface="Arial"/>
              <a:cs typeface="Arial"/>
            </a:endParaRPr>
          </a:p>
          <a:p>
            <a:pPr marL="285750" indent="-285750">
              <a:buFont typeface="Arial"/>
              <a:buChar char="•"/>
            </a:pPr>
            <a:endParaRPr lang="en-US" sz="2400" dirty="0">
              <a:latin typeface="Arial"/>
              <a:cs typeface="Arial"/>
            </a:endParaRPr>
          </a:p>
        </p:txBody>
      </p:sp>
      <p:pic>
        <p:nvPicPr>
          <p:cNvPr id="4" name="Picture 5" descr="A picture containing ground, outdoor, cement&#10;&#10;Description automatically generated">
            <a:extLst>
              <a:ext uri="{FF2B5EF4-FFF2-40B4-BE49-F238E27FC236}">
                <a16:creationId xmlns:a16="http://schemas.microsoft.com/office/drawing/2014/main" id="{8C98D684-56C2-4CF9-A0B1-CFDD1DC4FB22}"/>
              </a:ext>
            </a:extLst>
          </p:cNvPr>
          <p:cNvPicPr>
            <a:picLocks noChangeAspect="1"/>
          </p:cNvPicPr>
          <p:nvPr/>
        </p:nvPicPr>
        <p:blipFill>
          <a:blip r:embed="rId3"/>
          <a:stretch>
            <a:fillRect/>
          </a:stretch>
        </p:blipFill>
        <p:spPr>
          <a:xfrm>
            <a:off x="5506192" y="1050636"/>
            <a:ext cx="5721927" cy="4746830"/>
          </a:xfrm>
          <a:prstGeom prst="rect">
            <a:avLst/>
          </a:prstGeom>
        </p:spPr>
      </p:pic>
    </p:spTree>
    <p:extLst>
      <p:ext uri="{BB962C8B-B14F-4D97-AF65-F5344CB8AC3E}">
        <p14:creationId xmlns:p14="http://schemas.microsoft.com/office/powerpoint/2010/main" val="42269416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731278" y="178701"/>
            <a:ext cx="10618040" cy="5641668"/>
          </a:xfrm>
          <a:ln w="28575">
            <a:solidFill>
              <a:schemeClr val="tx1"/>
            </a:solidFill>
          </a:ln>
        </p:spPr>
        <p:txBody>
          <a:bodyPr lIns="91440" tIns="45720" rIns="91440" bIns="45720" anchor="t"/>
          <a:lstStyle/>
          <a:p>
            <a:pPr algn="ctr"/>
            <a:endParaRPr lang="en-US" sz="4400">
              <a:latin typeface="Arial"/>
              <a:cs typeface="Arial"/>
            </a:endParaRPr>
          </a:p>
          <a:p>
            <a:pPr algn="ctr"/>
            <a:endParaRPr lang="en-US" sz="4400">
              <a:latin typeface="Arial"/>
              <a:cs typeface="Arial"/>
            </a:endParaRPr>
          </a:p>
          <a:p>
            <a:pPr algn="ctr"/>
            <a:endParaRPr lang="en-US" sz="4400">
              <a:latin typeface="Arial"/>
              <a:cs typeface="Arial"/>
            </a:endParaRPr>
          </a:p>
          <a:p>
            <a:pPr algn="ctr"/>
            <a:r>
              <a:rPr lang="en-US" sz="4400">
                <a:latin typeface="Arial"/>
                <a:cs typeface="Arial"/>
              </a:rPr>
              <a:t>Updating Latest Version of Chrome</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276241947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189BB6-ED5C-4DE1-8D12-17E31337B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A22E0-19D6-467E-827D-546687BB15F4}">
  <ds:schemaRefs>
    <ds:schemaRef ds:uri="http://www.w3.org/XML/1998/namespace"/>
    <ds:schemaRef ds:uri="http://purl.org/dc/elements/1.1/"/>
    <ds:schemaRef ds:uri="http://schemas.microsoft.com/office/2006/metadata/properties"/>
    <ds:schemaRef ds:uri="http://purl.org/dc/terms/"/>
    <ds:schemaRef ds:uri="http://purl.org/dc/dcmitype/"/>
    <ds:schemaRef ds:uri="3eb9ff95-4672-440e-884a-8dd818b3a0cd"/>
    <ds:schemaRef ds:uri="http://schemas.microsoft.com/office/2006/documentManagement/types"/>
    <ds:schemaRef ds:uri="http://schemas.microsoft.com/office/infopath/2007/PartnerControls"/>
    <ds:schemaRef ds:uri="http://schemas.openxmlformats.org/package/2006/metadata/core-properties"/>
    <ds:schemaRef ds:uri="42885fea-74c9-4729-88c6-2ce77fed68ec"/>
    <ds:schemaRef ds:uri="e8b6d689-0d54-477a-9966-fd4f195d874a"/>
    <ds:schemaRef ds:uri="6146fc1c-d1d5-4e31-bccf-448e84e59d21"/>
    <ds:schemaRef ds:uri="968d3519-21c4-4a56-ab3d-9443eb79900e"/>
  </ds:schemaRefs>
</ds:datastoreItem>
</file>

<file path=customXml/itemProps3.xml><?xml version="1.0" encoding="utf-8"?>
<ds:datastoreItem xmlns:ds="http://schemas.openxmlformats.org/officeDocument/2006/customXml" ds:itemID="{E3A2AEB7-73C1-4C9E-A530-D1B7363E6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TotalTime>
  <Words>1757</Words>
  <Application>Microsoft Office PowerPoint</Application>
  <PresentationFormat>Widescreen</PresentationFormat>
  <Paragraphs>364</Paragraphs>
  <Slides>46</Slides>
  <Notes>45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Arial Black</vt:lpstr>
      <vt:lpstr>Arial,Sans-Serif</vt:lpstr>
      <vt:lpstr>Calibri</vt:lpstr>
      <vt:lpstr>Calibri Light</vt:lpstr>
      <vt:lpstr>Century Gothic</vt:lpstr>
      <vt:lpstr>Rockwell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Diana Chavarria</cp:lastModifiedBy>
  <cp:revision>4</cp:revision>
  <cp:lastPrinted>2022-09-28T17:49:59Z</cp:lastPrinted>
  <dcterms:created xsi:type="dcterms:W3CDTF">2016-11-18T06:06:25Z</dcterms:created>
  <dcterms:modified xsi:type="dcterms:W3CDTF">2023-10-16T21:44:21Z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168E444D-A4EB-4F38-B1A9-33B6503994CF</vt:lpwstr>
  </property>
  <property fmtid="{D5CDD505-2E9C-101B-9397-08002B2CF9AE}" pid="4" name="ArticulatePath">
    <vt:lpwstr>https://texasagriculture-my.sharepoint.com/personal/sking_texasagriculture_gov/Documents/WBSCM Transition/4-IMPROVE/Training/1-Approved Training/RA101 Getting Started/RA101.3 -Getting-Started-Part-I</vt:lpwstr>
  </property>
  <property fmtid="{D5CDD505-2E9C-101B-9397-08002B2CF9AE}" pid="5" name="Order">
    <vt:r8>141600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activity">
    <vt:lpwstr>{"FileActivityType":"11","FileActivityTimeStamp":"2023-07-07T13:40:40.180Z","FileActivityUsersOnPage":[{"DisplayName":"Sapphire King","Id":"sking@texasagriculture.gov"},{"DisplayName":"Ansilee Trevino","Id":"atrevino@texasagriculture.gov"}],"FileActivityNavigationId":null}</vt:lpwstr>
  </property>
  <property fmtid="{D5CDD505-2E9C-101B-9397-08002B2CF9AE}" pid="10" name="_ExtendedDescription">
    <vt:lpwstr/>
  </property>
  <property fmtid="{D5CDD505-2E9C-101B-9397-08002B2CF9AE}" pid="11" name="TriggerFlowInfo">
    <vt:lpwstr/>
  </property>
</Properties>
</file>